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8"/>
  </p:notesMasterIdLst>
  <p:handoutMasterIdLst>
    <p:handoutMasterId r:id="rId49"/>
  </p:handoutMasterIdLst>
  <p:sldIdLst>
    <p:sldId id="256" r:id="rId5"/>
    <p:sldId id="1505" r:id="rId6"/>
    <p:sldId id="2145707322" r:id="rId7"/>
    <p:sldId id="2145707313" r:id="rId8"/>
    <p:sldId id="2145707324" r:id="rId9"/>
    <p:sldId id="530" r:id="rId10"/>
    <p:sldId id="289" r:id="rId11"/>
    <p:sldId id="2145707341" r:id="rId12"/>
    <p:sldId id="2145707318" r:id="rId13"/>
    <p:sldId id="2145707344" r:id="rId14"/>
    <p:sldId id="1689" r:id="rId15"/>
    <p:sldId id="1307" r:id="rId16"/>
    <p:sldId id="2145707343" r:id="rId17"/>
    <p:sldId id="2145707283" r:id="rId18"/>
    <p:sldId id="2145707265" r:id="rId19"/>
    <p:sldId id="2145707345" r:id="rId20"/>
    <p:sldId id="992" r:id="rId21"/>
    <p:sldId id="594" r:id="rId22"/>
    <p:sldId id="595" r:id="rId23"/>
    <p:sldId id="2145707235" r:id="rId24"/>
    <p:sldId id="2145707310" r:id="rId25"/>
    <p:sldId id="2145707130" r:id="rId26"/>
    <p:sldId id="2145707307" r:id="rId27"/>
    <p:sldId id="1588" r:id="rId28"/>
    <p:sldId id="2145707320" r:id="rId29"/>
    <p:sldId id="2145707331" r:id="rId30"/>
    <p:sldId id="313" r:id="rId31"/>
    <p:sldId id="315" r:id="rId32"/>
    <p:sldId id="312" r:id="rId33"/>
    <p:sldId id="314" r:id="rId34"/>
    <p:sldId id="1692" r:id="rId35"/>
    <p:sldId id="591" r:id="rId36"/>
    <p:sldId id="2145707323" r:id="rId37"/>
    <p:sldId id="2145707079" r:id="rId38"/>
    <p:sldId id="2145707340" r:id="rId39"/>
    <p:sldId id="2145707159" r:id="rId40"/>
    <p:sldId id="391" r:id="rId41"/>
    <p:sldId id="2145707346" r:id="rId42"/>
    <p:sldId id="1637" r:id="rId43"/>
    <p:sldId id="2145707296" r:id="rId44"/>
    <p:sldId id="2145707347" r:id="rId45"/>
    <p:sldId id="2145707342" r:id="rId46"/>
    <p:sldId id="1716" r:id="rId47"/>
  </p:sldIdLst>
  <p:sldSz cx="12192000" cy="6858000"/>
  <p:notesSz cx="7010400" cy="92964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48" userDrawn="1">
          <p15:clr>
            <a:srgbClr val="A4A3A4"/>
          </p15:clr>
        </p15:guide>
        <p15:guide id="2" orient="horz" pos="436" userDrawn="1">
          <p15:clr>
            <a:srgbClr val="A4A3A4"/>
          </p15:clr>
        </p15:guide>
        <p15:guide id="3" pos="393" userDrawn="1">
          <p15:clr>
            <a:srgbClr val="A4A3A4"/>
          </p15:clr>
        </p15:guide>
        <p15:guide id="4" pos="7319"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kka Pajakkala" initials="PP" lastIdx="4" clrIdx="0">
    <p:extLst>
      <p:ext uri="{19B8F6BF-5375-455C-9EA6-DF929625EA0E}">
        <p15:presenceInfo xmlns:p15="http://schemas.microsoft.com/office/powerpoint/2012/main" userId="S::pekka.pajakkala@forecon.fi::6588f9ad-9461-4062-8c59-9accb403b6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3189"/>
    <a:srgbClr val="E82A8A"/>
    <a:srgbClr val="EC7829"/>
    <a:srgbClr val="EDF4E7"/>
    <a:srgbClr val="F8CCAF"/>
    <a:srgbClr val="F3AA00"/>
    <a:srgbClr val="1F7BB6"/>
    <a:srgbClr val="D2A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1271E9-DF2D-43C9-B441-1BC5B3B90F17}" v="69" dt="2023-11-01T07:25:07.8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52" autoAdjust="0"/>
    <p:restoredTop sz="94346" autoAdjust="0"/>
  </p:normalViewPr>
  <p:slideViewPr>
    <p:cSldViewPr showGuides="1">
      <p:cViewPr>
        <p:scale>
          <a:sx n="66" d="100"/>
          <a:sy n="66" d="100"/>
        </p:scale>
        <p:origin x="884" y="56"/>
      </p:cViewPr>
      <p:guideLst>
        <p:guide orient="horz" pos="3748"/>
        <p:guide orient="horz" pos="436"/>
        <p:guide pos="393"/>
        <p:guide pos="7319"/>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3992"/>
    </p:cViewPr>
  </p:sorterViewPr>
  <p:notesViewPr>
    <p:cSldViewPr showGuides="1">
      <p:cViewPr varScale="1">
        <p:scale>
          <a:sx n="83" d="100"/>
          <a:sy n="83" d="100"/>
        </p:scale>
        <p:origin x="3810" y="9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524613059731169"/>
          <c:y val="3.0070871531202338E-2"/>
          <c:w val="0.82884275829157716"/>
          <c:h val="0.7388211073205172"/>
        </c:manualLayout>
      </c:layout>
      <c:barChart>
        <c:barDir val="bar"/>
        <c:grouping val="stacked"/>
        <c:varyColors val="0"/>
        <c:ser>
          <c:idx val="0"/>
          <c:order val="0"/>
          <c:tx>
            <c:strRef>
              <c:f>vmuutokset_10_tiedot!$D$4</c:f>
              <c:strCache>
                <c:ptCount val="1"/>
                <c:pt idx="0">
                  <c:v>Luonnollinen väestönlisäys</c:v>
                </c:pt>
              </c:strCache>
            </c:strRef>
          </c:tx>
          <c:spPr>
            <a:solidFill>
              <a:srgbClr val="450099"/>
            </a:solidFill>
            <a:ln>
              <a:solidFill>
                <a:srgbClr val="450099"/>
              </a:solidFill>
            </a:ln>
          </c:spPr>
          <c:invertIfNegative val="0"/>
          <c:cat>
            <c:strRef>
              <c:f>vmuutokset_10_tiedot!$A$5:$A$14</c:f>
              <c:strCache>
                <c:ptCount val="10"/>
                <c:pt idx="0">
                  <c:v>Pori</c:v>
                </c:pt>
                <c:pt idx="1">
                  <c:v>Lahti</c:v>
                </c:pt>
                <c:pt idx="2">
                  <c:v>Kuopio</c:v>
                </c:pt>
                <c:pt idx="3">
                  <c:v>Jyväskylä</c:v>
                </c:pt>
                <c:pt idx="4">
                  <c:v>Oulu</c:v>
                </c:pt>
                <c:pt idx="5">
                  <c:v>Turku</c:v>
                </c:pt>
                <c:pt idx="6">
                  <c:v>Vantaa</c:v>
                </c:pt>
                <c:pt idx="7">
                  <c:v>Tampere</c:v>
                </c:pt>
                <c:pt idx="8">
                  <c:v>Espoo</c:v>
                </c:pt>
                <c:pt idx="9">
                  <c:v>Helsinki</c:v>
                </c:pt>
              </c:strCache>
            </c:strRef>
          </c:cat>
          <c:val>
            <c:numRef>
              <c:f>vmuutokset_10_tiedot!$D$5:$D$14</c:f>
              <c:numCache>
                <c:formatCode>General</c:formatCode>
                <c:ptCount val="10"/>
                <c:pt idx="0">
                  <c:v>-389</c:v>
                </c:pt>
                <c:pt idx="1">
                  <c:v>-445</c:v>
                </c:pt>
                <c:pt idx="2">
                  <c:v>-152</c:v>
                </c:pt>
                <c:pt idx="3">
                  <c:v>-19</c:v>
                </c:pt>
                <c:pt idx="4">
                  <c:v>338</c:v>
                </c:pt>
                <c:pt idx="5">
                  <c:v>-367</c:v>
                </c:pt>
                <c:pt idx="6">
                  <c:v>610</c:v>
                </c:pt>
                <c:pt idx="7">
                  <c:v>-117</c:v>
                </c:pt>
                <c:pt idx="8">
                  <c:v>1129</c:v>
                </c:pt>
                <c:pt idx="9">
                  <c:v>547</c:v>
                </c:pt>
              </c:numCache>
            </c:numRef>
          </c:val>
          <c:extLst>
            <c:ext xmlns:c16="http://schemas.microsoft.com/office/drawing/2014/chart" uri="{C3380CC4-5D6E-409C-BE32-E72D297353CC}">
              <c16:uniqueId val="{00000000-D581-46FD-B54C-E5E52F002739}"/>
            </c:ext>
          </c:extLst>
        </c:ser>
        <c:ser>
          <c:idx val="1"/>
          <c:order val="1"/>
          <c:tx>
            <c:strRef>
              <c:f>vmuutokset_10_tiedot!$G$4</c:f>
              <c:strCache>
                <c:ptCount val="1"/>
                <c:pt idx="0">
                  <c:v>Kuntien välinen nettomuutto</c:v>
                </c:pt>
              </c:strCache>
            </c:strRef>
          </c:tx>
          <c:spPr>
            <a:solidFill>
              <a:srgbClr val="C2A6E3"/>
            </a:solidFill>
            <a:ln>
              <a:solidFill>
                <a:srgbClr val="450099"/>
              </a:solidFill>
            </a:ln>
          </c:spPr>
          <c:invertIfNegative val="0"/>
          <c:cat>
            <c:strRef>
              <c:f>vmuutokset_10_tiedot!$A$5:$A$14</c:f>
              <c:strCache>
                <c:ptCount val="10"/>
                <c:pt idx="0">
                  <c:v>Pori</c:v>
                </c:pt>
                <c:pt idx="1">
                  <c:v>Lahti</c:v>
                </c:pt>
                <c:pt idx="2">
                  <c:v>Kuopio</c:v>
                </c:pt>
                <c:pt idx="3">
                  <c:v>Jyväskylä</c:v>
                </c:pt>
                <c:pt idx="4">
                  <c:v>Oulu</c:v>
                </c:pt>
                <c:pt idx="5">
                  <c:v>Turku</c:v>
                </c:pt>
                <c:pt idx="6">
                  <c:v>Vantaa</c:v>
                </c:pt>
                <c:pt idx="7">
                  <c:v>Tampere</c:v>
                </c:pt>
                <c:pt idx="8">
                  <c:v>Espoo</c:v>
                </c:pt>
                <c:pt idx="9">
                  <c:v>Helsinki</c:v>
                </c:pt>
              </c:strCache>
            </c:strRef>
          </c:cat>
          <c:val>
            <c:numRef>
              <c:f>vmuutokset_10_tiedot!$G$5:$G$14</c:f>
              <c:numCache>
                <c:formatCode>General</c:formatCode>
                <c:ptCount val="10"/>
                <c:pt idx="0">
                  <c:v>-224</c:v>
                </c:pt>
                <c:pt idx="1">
                  <c:v>-58</c:v>
                </c:pt>
                <c:pt idx="2">
                  <c:v>756</c:v>
                </c:pt>
                <c:pt idx="3">
                  <c:v>509</c:v>
                </c:pt>
                <c:pt idx="4">
                  <c:v>434</c:v>
                </c:pt>
                <c:pt idx="5">
                  <c:v>1341</c:v>
                </c:pt>
                <c:pt idx="6">
                  <c:v>-834</c:v>
                </c:pt>
                <c:pt idx="7">
                  <c:v>2996</c:v>
                </c:pt>
                <c:pt idx="8">
                  <c:v>1618</c:v>
                </c:pt>
                <c:pt idx="9">
                  <c:v>2110</c:v>
                </c:pt>
              </c:numCache>
            </c:numRef>
          </c:val>
          <c:extLst>
            <c:ext xmlns:c16="http://schemas.microsoft.com/office/drawing/2014/chart" uri="{C3380CC4-5D6E-409C-BE32-E72D297353CC}">
              <c16:uniqueId val="{00000001-D581-46FD-B54C-E5E52F002739}"/>
            </c:ext>
          </c:extLst>
        </c:ser>
        <c:ser>
          <c:idx val="2"/>
          <c:order val="2"/>
          <c:tx>
            <c:strRef>
              <c:f>vmuutokset_10_tiedot!$J$4</c:f>
              <c:strCache>
                <c:ptCount val="1"/>
                <c:pt idx="0">
                  <c:v>Nettomaahanmuutto</c:v>
                </c:pt>
              </c:strCache>
            </c:strRef>
          </c:tx>
          <c:spPr>
            <a:solidFill>
              <a:srgbClr val="84CCF8"/>
            </a:solidFill>
            <a:ln>
              <a:solidFill>
                <a:srgbClr val="2278C9"/>
              </a:solidFill>
            </a:ln>
          </c:spPr>
          <c:invertIfNegative val="0"/>
          <c:cat>
            <c:strRef>
              <c:f>vmuutokset_10_tiedot!$A$5:$A$14</c:f>
              <c:strCache>
                <c:ptCount val="10"/>
                <c:pt idx="0">
                  <c:v>Pori</c:v>
                </c:pt>
                <c:pt idx="1">
                  <c:v>Lahti</c:v>
                </c:pt>
                <c:pt idx="2">
                  <c:v>Kuopio</c:v>
                </c:pt>
                <c:pt idx="3">
                  <c:v>Jyväskylä</c:v>
                </c:pt>
                <c:pt idx="4">
                  <c:v>Oulu</c:v>
                </c:pt>
                <c:pt idx="5">
                  <c:v>Turku</c:v>
                </c:pt>
                <c:pt idx="6">
                  <c:v>Vantaa</c:v>
                </c:pt>
                <c:pt idx="7">
                  <c:v>Tampere</c:v>
                </c:pt>
                <c:pt idx="8">
                  <c:v>Espoo</c:v>
                </c:pt>
                <c:pt idx="9">
                  <c:v>Helsinki</c:v>
                </c:pt>
              </c:strCache>
            </c:strRef>
          </c:cat>
          <c:val>
            <c:numRef>
              <c:f>vmuutokset_10_tiedot!$J$5:$J$14</c:f>
              <c:numCache>
                <c:formatCode>General</c:formatCode>
                <c:ptCount val="10"/>
                <c:pt idx="0">
                  <c:v>423</c:v>
                </c:pt>
                <c:pt idx="1">
                  <c:v>947</c:v>
                </c:pt>
                <c:pt idx="2">
                  <c:v>624</c:v>
                </c:pt>
                <c:pt idx="3">
                  <c:v>969</c:v>
                </c:pt>
                <c:pt idx="4">
                  <c:v>1384</c:v>
                </c:pt>
                <c:pt idx="5">
                  <c:v>2234</c:v>
                </c:pt>
                <c:pt idx="6">
                  <c:v>3426</c:v>
                </c:pt>
                <c:pt idx="7">
                  <c:v>2312</c:v>
                </c:pt>
                <c:pt idx="8">
                  <c:v>3872</c:v>
                </c:pt>
                <c:pt idx="9">
                  <c:v>6342</c:v>
                </c:pt>
              </c:numCache>
            </c:numRef>
          </c:val>
          <c:extLst>
            <c:ext xmlns:c16="http://schemas.microsoft.com/office/drawing/2014/chart" uri="{C3380CC4-5D6E-409C-BE32-E72D297353CC}">
              <c16:uniqueId val="{00000002-D581-46FD-B54C-E5E52F002739}"/>
            </c:ext>
          </c:extLst>
        </c:ser>
        <c:dLbls>
          <c:showLegendKey val="0"/>
          <c:showVal val="0"/>
          <c:showCatName val="0"/>
          <c:showSerName val="0"/>
          <c:showPercent val="0"/>
          <c:showBubbleSize val="0"/>
        </c:dLbls>
        <c:gapWidth val="70"/>
        <c:overlap val="100"/>
        <c:axId val="86869504"/>
        <c:axId val="86871040"/>
      </c:barChart>
      <c:catAx>
        <c:axId val="86869504"/>
        <c:scaling>
          <c:orientation val="minMax"/>
        </c:scaling>
        <c:delete val="0"/>
        <c:axPos val="l"/>
        <c:numFmt formatCode="General" sourceLinked="0"/>
        <c:majorTickMark val="out"/>
        <c:minorTickMark val="none"/>
        <c:tickLblPos val="low"/>
        <c:crossAx val="86871040"/>
        <c:crosses val="autoZero"/>
        <c:auto val="1"/>
        <c:lblAlgn val="ctr"/>
        <c:lblOffset val="100"/>
        <c:noMultiLvlLbl val="0"/>
      </c:catAx>
      <c:valAx>
        <c:axId val="86871040"/>
        <c:scaling>
          <c:orientation val="minMax"/>
          <c:max val="10000"/>
          <c:min val="-1000"/>
        </c:scaling>
        <c:delete val="0"/>
        <c:axPos val="b"/>
        <c:majorGridlines>
          <c:spPr>
            <a:ln>
              <a:solidFill>
                <a:srgbClr val="868686"/>
              </a:solidFill>
            </a:ln>
          </c:spPr>
        </c:majorGridlines>
        <c:title>
          <c:tx>
            <c:rich>
              <a:bodyPr/>
              <a:lstStyle/>
              <a:p>
                <a:pPr>
                  <a:defRPr b="0"/>
                </a:pPr>
                <a:r>
                  <a:rPr lang="fi-FI" b="0"/>
                  <a:t>väestönmuutos, henkilöä</a:t>
                </a:r>
              </a:p>
            </c:rich>
          </c:tx>
          <c:overlay val="0"/>
        </c:title>
        <c:numFmt formatCode="General" sourceLinked="1"/>
        <c:majorTickMark val="out"/>
        <c:minorTickMark val="none"/>
        <c:tickLblPos val="nextTo"/>
        <c:spPr>
          <a:ln/>
        </c:spPr>
        <c:crossAx val="86869504"/>
        <c:crosses val="autoZero"/>
        <c:crossBetween val="between"/>
        <c:majorUnit val="1000"/>
        <c:minorUnit val="100"/>
      </c:valAx>
      <c:spPr>
        <a:ln>
          <a:solidFill>
            <a:srgbClr val="868686"/>
          </a:solidFill>
        </a:ln>
      </c:spPr>
    </c:plotArea>
    <c:legend>
      <c:legendPos val="b"/>
      <c:layout>
        <c:manualLayout>
          <c:xMode val="edge"/>
          <c:yMode val="edge"/>
          <c:x val="7.1897578336688486E-2"/>
          <c:y val="0.9444379247114657"/>
          <c:w val="0.90475498815075295"/>
          <c:h val="4.7360874411246541E-2"/>
        </c:manualLayout>
      </c:layout>
      <c:overlay val="0"/>
    </c:legend>
    <c:plotVisOnly val="1"/>
    <c:dispBlanksAs val="gap"/>
    <c:showDLblsOverMax val="0"/>
  </c:chart>
  <c:txPr>
    <a:bodyPr/>
    <a:lstStyle/>
    <a:p>
      <a:pPr>
        <a:defRPr sz="1600" baseline="0">
          <a:latin typeface="Arial" panose="020B0604020202020204" pitchFamily="34" charset="0"/>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4820"/>
          </a:xfrm>
          <a:prstGeom prst="rect">
            <a:avLst/>
          </a:prstGeom>
        </p:spPr>
        <p:txBody>
          <a:bodyPr vert="horz" lIns="93167" tIns="46584" rIns="93167" bIns="46584" rtlCol="0"/>
          <a:lstStyle>
            <a:lvl1pPr algn="l">
              <a:defRPr sz="1200"/>
            </a:lvl1pPr>
          </a:lstStyle>
          <a:p>
            <a:endParaRPr lang="en-GB" sz="800" dirty="0"/>
          </a:p>
        </p:txBody>
      </p:sp>
      <p:sp>
        <p:nvSpPr>
          <p:cNvPr id="3" name="Date Placeholder 2"/>
          <p:cNvSpPr>
            <a:spLocks noGrp="1"/>
          </p:cNvSpPr>
          <p:nvPr>
            <p:ph type="dt" sz="quarter" idx="1"/>
          </p:nvPr>
        </p:nvSpPr>
        <p:spPr>
          <a:xfrm>
            <a:off x="3970939" y="1"/>
            <a:ext cx="3037840" cy="464820"/>
          </a:xfrm>
          <a:prstGeom prst="rect">
            <a:avLst/>
          </a:prstGeom>
        </p:spPr>
        <p:txBody>
          <a:bodyPr vert="horz" lIns="93167" tIns="46584" rIns="93167" bIns="46584" rtlCol="0"/>
          <a:lstStyle>
            <a:lvl1pPr algn="r">
              <a:defRPr sz="1200"/>
            </a:lvl1pPr>
          </a:lstStyle>
          <a:p>
            <a:fld id="{6A00BDE1-770D-465F-A5F5-D51A19522E0B}" type="datetimeFigureOut">
              <a:rPr lang="fi-FI" sz="800"/>
              <a:pPr/>
              <a:t>31.10.2023</a:t>
            </a:fld>
            <a:endParaRPr lang="en-GB" sz="800"/>
          </a:p>
        </p:txBody>
      </p:sp>
      <p:sp>
        <p:nvSpPr>
          <p:cNvPr id="4" name="Footer Placeholder 3"/>
          <p:cNvSpPr>
            <a:spLocks noGrp="1"/>
          </p:cNvSpPr>
          <p:nvPr>
            <p:ph type="ftr" sz="quarter" idx="2"/>
          </p:nvPr>
        </p:nvSpPr>
        <p:spPr>
          <a:xfrm>
            <a:off x="1" y="8829968"/>
            <a:ext cx="3037840" cy="464820"/>
          </a:xfrm>
          <a:prstGeom prst="rect">
            <a:avLst/>
          </a:prstGeom>
        </p:spPr>
        <p:txBody>
          <a:bodyPr vert="horz" lIns="93167" tIns="46584" rIns="93167" bIns="46584" rtlCol="0" anchor="b"/>
          <a:lstStyle>
            <a:lvl1pPr algn="l">
              <a:defRPr sz="1200"/>
            </a:lvl1pPr>
          </a:lstStyle>
          <a:p>
            <a:endParaRPr lang="en-GB" sz="800"/>
          </a:p>
        </p:txBody>
      </p:sp>
      <p:sp>
        <p:nvSpPr>
          <p:cNvPr id="5" name="Slide Number Placeholder 4"/>
          <p:cNvSpPr>
            <a:spLocks noGrp="1"/>
          </p:cNvSpPr>
          <p:nvPr>
            <p:ph type="sldNum" sz="quarter" idx="3"/>
          </p:nvPr>
        </p:nvSpPr>
        <p:spPr>
          <a:xfrm>
            <a:off x="3970939" y="8829968"/>
            <a:ext cx="3037840" cy="464820"/>
          </a:xfrm>
          <a:prstGeom prst="rect">
            <a:avLst/>
          </a:prstGeom>
        </p:spPr>
        <p:txBody>
          <a:bodyPr vert="horz" lIns="93167" tIns="46584" rIns="93167" bIns="46584" rtlCol="0" anchor="b"/>
          <a:lstStyle>
            <a:lvl1pPr algn="r">
              <a:defRPr sz="1200"/>
            </a:lvl1pPr>
          </a:lstStyle>
          <a:p>
            <a:fld id="{463459AF-3A89-46AF-AE36-237456AF9CF6}" type="slidenum">
              <a:rPr lang="en-GB" sz="800"/>
              <a:pPr/>
              <a:t>‹#›</a:t>
            </a:fld>
            <a:endParaRPr lang="en-GB" sz="800"/>
          </a:p>
        </p:txBody>
      </p:sp>
    </p:spTree>
    <p:extLst>
      <p:ext uri="{BB962C8B-B14F-4D97-AF65-F5344CB8AC3E}">
        <p14:creationId xmlns:p14="http://schemas.microsoft.com/office/powerpoint/2010/main" val="26962363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4820"/>
          </a:xfrm>
          <a:prstGeom prst="rect">
            <a:avLst/>
          </a:prstGeom>
        </p:spPr>
        <p:txBody>
          <a:bodyPr vert="horz" lIns="93167" tIns="46584" rIns="93167" bIns="46584" rtlCol="0"/>
          <a:lstStyle>
            <a:lvl1pPr algn="l">
              <a:defRPr sz="800"/>
            </a:lvl1pPr>
          </a:lstStyle>
          <a:p>
            <a:endParaRPr lang="en-GB" dirty="0"/>
          </a:p>
        </p:txBody>
      </p:sp>
      <p:sp>
        <p:nvSpPr>
          <p:cNvPr id="3" name="Date Placeholder 2"/>
          <p:cNvSpPr>
            <a:spLocks noGrp="1"/>
          </p:cNvSpPr>
          <p:nvPr>
            <p:ph type="dt" idx="1"/>
          </p:nvPr>
        </p:nvSpPr>
        <p:spPr>
          <a:xfrm>
            <a:off x="3970939" y="1"/>
            <a:ext cx="3037840" cy="464820"/>
          </a:xfrm>
          <a:prstGeom prst="rect">
            <a:avLst/>
          </a:prstGeom>
        </p:spPr>
        <p:txBody>
          <a:bodyPr vert="horz" lIns="93167" tIns="46584" rIns="93167" bIns="46584" rtlCol="0"/>
          <a:lstStyle>
            <a:lvl1pPr algn="r">
              <a:defRPr sz="800"/>
            </a:lvl1pPr>
          </a:lstStyle>
          <a:p>
            <a:fld id="{30CF20D9-2252-49B9-985D-CB7A8D891631}" type="datetimeFigureOut">
              <a:rPr lang="fi-FI" smtClean="0"/>
              <a:pPr/>
              <a:t>31.10.2023</a:t>
            </a:fld>
            <a:endParaRPr lang="en-GB"/>
          </a:p>
        </p:txBody>
      </p:sp>
      <p:sp>
        <p:nvSpPr>
          <p:cNvPr id="4" name="Slide Image Placeholder 3"/>
          <p:cNvSpPr>
            <a:spLocks noGrp="1" noRot="1" noChangeAspect="1"/>
          </p:cNvSpPr>
          <p:nvPr>
            <p:ph type="sldImg" idx="2"/>
          </p:nvPr>
        </p:nvSpPr>
        <p:spPr>
          <a:xfrm>
            <a:off x="409575" y="700088"/>
            <a:ext cx="6191250" cy="3482975"/>
          </a:xfrm>
          <a:prstGeom prst="rect">
            <a:avLst/>
          </a:prstGeom>
          <a:noFill/>
          <a:ln w="12700">
            <a:solidFill>
              <a:prstClr val="black"/>
            </a:solidFill>
          </a:ln>
        </p:spPr>
        <p:txBody>
          <a:bodyPr vert="horz" lIns="93167" tIns="46584" rIns="93167" bIns="46584" rtlCol="0" anchor="ctr"/>
          <a:lstStyle/>
          <a:p>
            <a:endParaRPr lang="en-GB"/>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67" tIns="46584" rIns="93167" bIns="465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8829968"/>
            <a:ext cx="3037840" cy="464820"/>
          </a:xfrm>
          <a:prstGeom prst="rect">
            <a:avLst/>
          </a:prstGeom>
        </p:spPr>
        <p:txBody>
          <a:bodyPr vert="horz" lIns="93167" tIns="46584" rIns="93167" bIns="46584" rtlCol="0" anchor="b"/>
          <a:lstStyle>
            <a:lvl1pPr algn="l">
              <a:defRPr sz="800"/>
            </a:lvl1pPr>
          </a:lstStyle>
          <a:p>
            <a:endParaRPr lang="en-GB"/>
          </a:p>
        </p:txBody>
      </p:sp>
      <p:sp>
        <p:nvSpPr>
          <p:cNvPr id="7" name="Slide Number Placeholder 6"/>
          <p:cNvSpPr>
            <a:spLocks noGrp="1"/>
          </p:cNvSpPr>
          <p:nvPr>
            <p:ph type="sldNum" sz="quarter" idx="5"/>
          </p:nvPr>
        </p:nvSpPr>
        <p:spPr>
          <a:xfrm>
            <a:off x="3970939" y="8829968"/>
            <a:ext cx="3037840" cy="464820"/>
          </a:xfrm>
          <a:prstGeom prst="rect">
            <a:avLst/>
          </a:prstGeom>
        </p:spPr>
        <p:txBody>
          <a:bodyPr vert="horz" lIns="93167" tIns="46584" rIns="93167" bIns="46584" rtlCol="0" anchor="b"/>
          <a:lstStyle>
            <a:lvl1pPr algn="r">
              <a:defRPr sz="800"/>
            </a:lvl1pPr>
          </a:lstStyle>
          <a:p>
            <a:fld id="{496FD49C-FA04-4B19-A8F9-16DB3E12C455}" type="slidenum">
              <a:rPr lang="en-GB" smtClean="0"/>
              <a:pPr/>
              <a:t>‹#›</a:t>
            </a:fld>
            <a:endParaRPr lang="en-GB"/>
          </a:p>
        </p:txBody>
      </p:sp>
    </p:spTree>
    <p:extLst>
      <p:ext uri="{BB962C8B-B14F-4D97-AF65-F5344CB8AC3E}">
        <p14:creationId xmlns:p14="http://schemas.microsoft.com/office/powerpoint/2010/main" val="178253623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0088"/>
            <a:ext cx="6191250" cy="3482975"/>
          </a:xfrm>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496FD49C-FA04-4B19-A8F9-16DB3E12C455}" type="slidenum">
              <a:rPr lang="en-GB" smtClean="0"/>
              <a:pPr/>
              <a:t>1</a:t>
            </a:fld>
            <a:endParaRPr lang="en-GB"/>
          </a:p>
        </p:txBody>
      </p:sp>
    </p:spTree>
    <p:extLst>
      <p:ext uri="{BB962C8B-B14F-4D97-AF65-F5344CB8AC3E}">
        <p14:creationId xmlns:p14="http://schemas.microsoft.com/office/powerpoint/2010/main" val="1962615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Dian numeron paikkamerkki 3"/>
          <p:cNvSpPr>
            <a:spLocks noGrp="1"/>
          </p:cNvSpPr>
          <p:nvPr>
            <p:ph type="sldNum" sz="quarter" idx="5"/>
          </p:nvPr>
        </p:nvSpPr>
        <p:spPr/>
        <p:txBody>
          <a:bodyPr/>
          <a:lstStyle/>
          <a:p>
            <a:fld id="{496FD49C-FA04-4B19-A8F9-16DB3E12C455}" type="slidenum">
              <a:rPr lang="en-GB" smtClean="0"/>
              <a:pPr/>
              <a:t>20</a:t>
            </a:fld>
            <a:endParaRPr lang="en-GB"/>
          </a:p>
        </p:txBody>
      </p:sp>
    </p:spTree>
    <p:extLst>
      <p:ext uri="{BB962C8B-B14F-4D97-AF65-F5344CB8AC3E}">
        <p14:creationId xmlns:p14="http://schemas.microsoft.com/office/powerpoint/2010/main" val="2048368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Dian numeron paikkamerkki 3"/>
          <p:cNvSpPr>
            <a:spLocks noGrp="1"/>
          </p:cNvSpPr>
          <p:nvPr>
            <p:ph type="sldNum" sz="quarter" idx="5"/>
          </p:nvPr>
        </p:nvSpPr>
        <p:spPr/>
        <p:txBody>
          <a:bodyPr/>
          <a:lstStyle/>
          <a:p>
            <a:fld id="{496FD49C-FA04-4B19-A8F9-16DB3E12C455}" type="slidenum">
              <a:rPr lang="en-GB" smtClean="0"/>
              <a:pPr/>
              <a:t>22</a:t>
            </a:fld>
            <a:endParaRPr lang="en-GB"/>
          </a:p>
        </p:txBody>
      </p:sp>
    </p:spTree>
    <p:extLst>
      <p:ext uri="{BB962C8B-B14F-4D97-AF65-F5344CB8AC3E}">
        <p14:creationId xmlns:p14="http://schemas.microsoft.com/office/powerpoint/2010/main" val="2549933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Dian numeron paikkamerkki 3"/>
          <p:cNvSpPr>
            <a:spLocks noGrp="1"/>
          </p:cNvSpPr>
          <p:nvPr>
            <p:ph type="sldNum" sz="quarter" idx="5"/>
          </p:nvPr>
        </p:nvSpPr>
        <p:spPr/>
        <p:txBody>
          <a:bodyPr/>
          <a:lstStyle/>
          <a:p>
            <a:fld id="{496FD49C-FA04-4B19-A8F9-16DB3E12C455}" type="slidenum">
              <a:rPr lang="en-GB" smtClean="0"/>
              <a:pPr/>
              <a:t>23</a:t>
            </a:fld>
            <a:endParaRPr lang="en-GB"/>
          </a:p>
        </p:txBody>
      </p:sp>
    </p:spTree>
    <p:extLst>
      <p:ext uri="{BB962C8B-B14F-4D97-AF65-F5344CB8AC3E}">
        <p14:creationId xmlns:p14="http://schemas.microsoft.com/office/powerpoint/2010/main" val="977266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700088"/>
            <a:ext cx="6191250" cy="3482975"/>
          </a:xfrm>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496FD49C-FA04-4B19-A8F9-16DB3E12C455}" type="slidenum">
              <a:rPr lang="en-GB" smtClean="0"/>
              <a:pPr/>
              <a:t>24</a:t>
            </a:fld>
            <a:endParaRPr lang="en-GB"/>
          </a:p>
        </p:txBody>
      </p:sp>
    </p:spTree>
    <p:extLst>
      <p:ext uri="{BB962C8B-B14F-4D97-AF65-F5344CB8AC3E}">
        <p14:creationId xmlns:p14="http://schemas.microsoft.com/office/powerpoint/2010/main" val="3079765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Rectangle 3"/>
          <p:cNvSpPr>
            <a:spLocks noGrp="1" noChangeArrowheads="1"/>
          </p:cNvSpPr>
          <p:nvPr>
            <p:ph type="body" idx="1"/>
          </p:nvPr>
        </p:nvSpPr>
        <p:spPr/>
        <p:txBody>
          <a:bodyPr/>
          <a:lstStyle/>
          <a:p>
            <a:r>
              <a:rPr lang="fi-FI" sz="2200" dirty="0"/>
              <a:t>Aloitukset</a:t>
            </a:r>
          </a:p>
          <a:p>
            <a:pPr lvl="1"/>
            <a:r>
              <a:rPr lang="fi-FI" dirty="0">
                <a:solidFill>
                  <a:srgbClr val="FF0000"/>
                </a:solidFill>
              </a:rPr>
              <a:t>Vuonna 2012 aloitukset tippuivat rankasti, luvat jo aikaisemmin.</a:t>
            </a:r>
          </a:p>
          <a:p>
            <a:pPr lvl="1"/>
            <a:r>
              <a:rPr lang="fi-FI" dirty="0">
                <a:solidFill>
                  <a:srgbClr val="FF0000"/>
                </a:solidFill>
              </a:rPr>
              <a:t>Lasku jatkui vielä vuonna 2013, käänne vuoden lopulla. </a:t>
            </a:r>
          </a:p>
          <a:p>
            <a:pPr lvl="1"/>
            <a:r>
              <a:rPr lang="fi-FI" dirty="0">
                <a:solidFill>
                  <a:srgbClr val="FF0000"/>
                </a:solidFill>
              </a:rPr>
              <a:t>Taso on matala, lähellä vuoden 2009 lukemia. </a:t>
            </a:r>
          </a:p>
          <a:p>
            <a:pPr lvl="1"/>
            <a:r>
              <a:rPr lang="fi-FI" dirty="0">
                <a:solidFill>
                  <a:srgbClr val="FF0000"/>
                </a:solidFill>
              </a:rPr>
              <a:t>Tilanne paranee, mutta talous ei anna eväitä merkittävään tason nousuun kuvan periodilla.</a:t>
            </a:r>
          </a:p>
        </p:txBody>
      </p:sp>
      <p:sp>
        <p:nvSpPr>
          <p:cNvPr id="6" name="Slide Image Placeholder 5"/>
          <p:cNvSpPr>
            <a:spLocks noGrp="1" noRot="1" noChangeAspect="1"/>
          </p:cNvSpPr>
          <p:nvPr>
            <p:ph type="sldImg"/>
          </p:nvPr>
        </p:nvSpPr>
        <p:spPr/>
      </p:sp>
      <p:sp>
        <p:nvSpPr>
          <p:cNvPr id="10" name="Date Placeholder 9"/>
          <p:cNvSpPr>
            <a:spLocks noGrp="1"/>
          </p:cNvSpPr>
          <p:nvPr>
            <p:ph type="dt" idx="10"/>
          </p:nvPr>
        </p:nvSpPr>
        <p:spPr/>
        <p:txBody>
          <a:bodyPr/>
          <a:lstStyle/>
          <a:p>
            <a:r>
              <a:rPr lang="en-US"/>
              <a:t>Marraskuu 2023</a:t>
            </a:r>
          </a:p>
        </p:txBody>
      </p:sp>
      <p:sp>
        <p:nvSpPr>
          <p:cNvPr id="11" name="Footer Placeholder 10"/>
          <p:cNvSpPr>
            <a:spLocks noGrp="1"/>
          </p:cNvSpPr>
          <p:nvPr>
            <p:ph type="ftr" sz="quarter" idx="11"/>
          </p:nvPr>
        </p:nvSpPr>
        <p:spPr/>
        <p:txBody>
          <a:bodyPr/>
          <a:lstStyle/>
          <a:p>
            <a:r>
              <a:rPr lang="en-US"/>
              <a:t>Copyright © Forecon Oy 2023</a:t>
            </a:r>
            <a:endParaRPr lang="fi-FI" dirty="0"/>
          </a:p>
        </p:txBody>
      </p:sp>
      <p:sp>
        <p:nvSpPr>
          <p:cNvPr id="2" name="Header Placeholder 1">
            <a:extLst>
              <a:ext uri="{FF2B5EF4-FFF2-40B4-BE49-F238E27FC236}">
                <a16:creationId xmlns:a16="http://schemas.microsoft.com/office/drawing/2014/main" id="{1CA52E08-B870-4F03-A620-C0845D26AF6F}"/>
              </a:ext>
            </a:extLst>
          </p:cNvPr>
          <p:cNvSpPr>
            <a:spLocks noGrp="1"/>
          </p:cNvSpPr>
          <p:nvPr>
            <p:ph type="hdr" sz="quarter" idx="12"/>
          </p:nvPr>
        </p:nvSpPr>
        <p:spPr/>
        <p:txBody>
          <a:bodyPr/>
          <a:lstStyle/>
          <a:p>
            <a:pPr algn="r"/>
            <a:r>
              <a:rPr lang="fi-FI" sz="1100">
                <a:solidFill>
                  <a:schemeClr val="accent2"/>
                </a:solidFill>
              </a:rPr>
              <a:t>Betoniteräsverkkojen käyttö Ruotsissa</a:t>
            </a:r>
            <a:endParaRPr lang="en-GB" sz="1100" dirty="0">
              <a:solidFill>
                <a:schemeClr val="accent2"/>
              </a:solidFill>
            </a:endParaRPr>
          </a:p>
        </p:txBody>
      </p:sp>
    </p:spTree>
    <p:extLst>
      <p:ext uri="{BB962C8B-B14F-4D97-AF65-F5344CB8AC3E}">
        <p14:creationId xmlns:p14="http://schemas.microsoft.com/office/powerpoint/2010/main" val="3761327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3"/>
          <p:cNvSpPr>
            <a:spLocks noGrp="1" noChangeArrowheads="1"/>
          </p:cNvSpPr>
          <p:nvPr>
            <p:ph type="body" idx="1"/>
          </p:nvPr>
        </p:nvSpPr>
        <p:spPr/>
        <p:txBody>
          <a:bodyPr/>
          <a:lstStyle/>
          <a:p>
            <a:r>
              <a:rPr lang="fi-FI" dirty="0"/>
              <a:t>Aloitukset</a:t>
            </a:r>
          </a:p>
          <a:p>
            <a:pPr lvl="1"/>
            <a:r>
              <a:rPr lang="fi-FI" dirty="0">
                <a:solidFill>
                  <a:srgbClr val="FF0000"/>
                </a:solidFill>
              </a:rPr>
              <a:t>ennakoitu alamäki jatkuu</a:t>
            </a:r>
          </a:p>
          <a:p>
            <a:pPr lvl="1"/>
            <a:r>
              <a:rPr lang="fi-FI" dirty="0">
                <a:solidFill>
                  <a:srgbClr val="FF0000"/>
                </a:solidFill>
              </a:rPr>
              <a:t>energiamääräykset tai varainsiirtovero eivät tuoneet lupapiikkiä</a:t>
            </a:r>
          </a:p>
          <a:p>
            <a:pPr lvl="1"/>
            <a:endParaRPr lang="fi-FI" dirty="0">
              <a:solidFill>
                <a:srgbClr val="FF0000"/>
              </a:solidFill>
            </a:endParaRPr>
          </a:p>
        </p:txBody>
      </p:sp>
      <p:sp>
        <p:nvSpPr>
          <p:cNvPr id="12" name="Slide Image Placeholder 11"/>
          <p:cNvSpPr>
            <a:spLocks noGrp="1" noRot="1" noChangeAspect="1"/>
          </p:cNvSpPr>
          <p:nvPr>
            <p:ph type="sldImg"/>
          </p:nvPr>
        </p:nvSpPr>
        <p:spPr/>
      </p:sp>
      <p:sp>
        <p:nvSpPr>
          <p:cNvPr id="13" name="Date Placeholder 12"/>
          <p:cNvSpPr>
            <a:spLocks noGrp="1"/>
          </p:cNvSpPr>
          <p:nvPr>
            <p:ph type="dt" idx="10"/>
          </p:nvPr>
        </p:nvSpPr>
        <p:spPr/>
        <p:txBody>
          <a:bodyPr/>
          <a:lstStyle/>
          <a:p>
            <a:r>
              <a:rPr lang="en-US"/>
              <a:t>Marraskuu 2023</a:t>
            </a:r>
          </a:p>
        </p:txBody>
      </p:sp>
      <p:sp>
        <p:nvSpPr>
          <p:cNvPr id="14" name="Footer Placeholder 13"/>
          <p:cNvSpPr>
            <a:spLocks noGrp="1"/>
          </p:cNvSpPr>
          <p:nvPr>
            <p:ph type="ftr" sz="quarter" idx="11"/>
          </p:nvPr>
        </p:nvSpPr>
        <p:spPr/>
        <p:txBody>
          <a:bodyPr/>
          <a:lstStyle/>
          <a:p>
            <a:r>
              <a:rPr lang="en-US"/>
              <a:t>Copyright © Forecon Oy 2023</a:t>
            </a:r>
            <a:endParaRPr lang="fi-FI" dirty="0"/>
          </a:p>
        </p:txBody>
      </p:sp>
      <p:sp>
        <p:nvSpPr>
          <p:cNvPr id="2" name="Header Placeholder 1">
            <a:extLst>
              <a:ext uri="{FF2B5EF4-FFF2-40B4-BE49-F238E27FC236}">
                <a16:creationId xmlns:a16="http://schemas.microsoft.com/office/drawing/2014/main" id="{63501743-9A8A-4AD3-A59C-575846FC0923}"/>
              </a:ext>
            </a:extLst>
          </p:cNvPr>
          <p:cNvSpPr>
            <a:spLocks noGrp="1"/>
          </p:cNvSpPr>
          <p:nvPr>
            <p:ph type="hdr" sz="quarter" idx="12"/>
          </p:nvPr>
        </p:nvSpPr>
        <p:spPr/>
        <p:txBody>
          <a:bodyPr/>
          <a:lstStyle/>
          <a:p>
            <a:pPr algn="r"/>
            <a:r>
              <a:rPr lang="fi-FI" sz="1100">
                <a:solidFill>
                  <a:schemeClr val="accent2"/>
                </a:solidFill>
              </a:rPr>
              <a:t>Betoniteräsverkkojen käyttö Ruotsissa</a:t>
            </a:r>
            <a:endParaRPr lang="en-GB" sz="1100" dirty="0">
              <a:solidFill>
                <a:schemeClr val="accent2"/>
              </a:solidFill>
            </a:endParaRPr>
          </a:p>
        </p:txBody>
      </p:sp>
    </p:spTree>
    <p:extLst>
      <p:ext uri="{BB962C8B-B14F-4D97-AF65-F5344CB8AC3E}">
        <p14:creationId xmlns:p14="http://schemas.microsoft.com/office/powerpoint/2010/main" val="2538061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3"/>
          <p:cNvSpPr>
            <a:spLocks noGrp="1" noChangeArrowheads="1"/>
          </p:cNvSpPr>
          <p:nvPr>
            <p:ph type="body" idx="1"/>
          </p:nvPr>
        </p:nvSpPr>
        <p:spPr/>
        <p:txBody>
          <a:bodyPr/>
          <a:lstStyle/>
          <a:p>
            <a:r>
              <a:rPr lang="fi-FI" sz="2200" dirty="0"/>
              <a:t>Asuntoaloitusten lasku jatkuu 2023</a:t>
            </a:r>
          </a:p>
          <a:p>
            <a:pPr lvl="1">
              <a:spcAft>
                <a:spcPts val="0"/>
              </a:spcAft>
            </a:pPr>
            <a:r>
              <a:rPr lang="fi-FI" dirty="0"/>
              <a:t>Vuonna 2017 ja 2018 asuntoaloituksia oli yli 44 000 sekä v. 2019 n. 37 000.</a:t>
            </a:r>
          </a:p>
          <a:p>
            <a:pPr lvl="1">
              <a:spcAft>
                <a:spcPts val="0"/>
              </a:spcAft>
            </a:pPr>
            <a:r>
              <a:rPr lang="fi-FI" dirty="0"/>
              <a:t>Asuntoaloituksia oli lähes 40 000 vuonna 2020. Kuluttajien asuntokauppa oli pirteää syksyllä, mikä osaltaan innosti aloituksiin. Myös sijoittajat palasivat.</a:t>
            </a:r>
          </a:p>
          <a:p>
            <a:pPr lvl="1">
              <a:spcAft>
                <a:spcPts val="0"/>
              </a:spcAft>
            </a:pPr>
            <a:r>
              <a:rPr lang="fi-FI" dirty="0"/>
              <a:t>Korona ei laskenut asuntojen aloituksia, vaan paremminkin nosti niitä.</a:t>
            </a:r>
          </a:p>
          <a:p>
            <a:pPr lvl="1">
              <a:spcAft>
                <a:spcPts val="0"/>
              </a:spcAft>
            </a:pPr>
            <a:r>
              <a:rPr lang="fi-FI" dirty="0"/>
              <a:t>Asuntorakentaminen oli hyvin vilkasta v. 2021 aikana. PKS:n lisäksi suurimmissa kaupungeissa oli hyvin paljon aloituksia. Uusia sijoittajia tuli asuntomarkkinoille. Koko vuoden aloitusmäärä nousi lähes 47 000 asuntoon. Aloitukset kääntyivät hienoiseen laskuun vasta aivan loppuvuonna 2021.</a:t>
            </a:r>
          </a:p>
          <a:p>
            <a:pPr lvl="1">
              <a:spcAft>
                <a:spcPts val="0"/>
              </a:spcAft>
            </a:pPr>
            <a:r>
              <a:rPr lang="fi-FI" dirty="0"/>
              <a:t>Pientaloaloituksissa oli kasvua v. 2021. Kasvu jatkui alkuvuonna 2022, mutta taittui laskuun loppuvuonna. Tonttikauppa oli vahvaa loppuvuodesta 2020-21, samoin lupia on paljon. Hintojen nousu on kuitenkin siirtänyt aloituksia. Siirtyneiden hankkeiden uskotaan alkavan vuoden 2024 aikana.</a:t>
            </a:r>
          </a:p>
          <a:p>
            <a:pPr lvl="1">
              <a:spcAft>
                <a:spcPts val="0"/>
              </a:spcAft>
            </a:pPr>
            <a:r>
              <a:rPr lang="fi-FI" dirty="0"/>
              <a:t>Vuonna 2022 aloitusten määrä väheni 36 000:een. Lasku kiihtyi loppuvuonna, marras- ja joulukuu olivat heikkoja. Kerrostaloissa oli laskua eniten. </a:t>
            </a:r>
          </a:p>
          <a:p>
            <a:pPr lvl="1">
              <a:spcAft>
                <a:spcPts val="0"/>
              </a:spcAft>
            </a:pPr>
            <a:r>
              <a:rPr lang="fi-FI" dirty="0"/>
              <a:t>Vuonna 2023 aloitusten määrän lasku jatkuu ja päätyy noin 19 000:ään. Kerrostaloissa on edelleen laskua. Kerrostalojen aloituksia on ollut vähän H1.</a:t>
            </a:r>
          </a:p>
          <a:p>
            <a:pPr lvl="1">
              <a:spcAft>
                <a:spcPts val="0"/>
              </a:spcAft>
            </a:pPr>
            <a:r>
              <a:rPr lang="fi-FI" dirty="0"/>
              <a:t>Uusia kerrostaloasuntoja valmistuu paljon. Sekä vuokra-asunto- että omistusasuntotarjontaa on paljon. Erityisesti </a:t>
            </a:r>
            <a:r>
              <a:rPr lang="fi-FI" dirty="0" err="1"/>
              <a:t>PKS:lla</a:t>
            </a:r>
            <a:r>
              <a:rPr lang="fi-FI" dirty="0"/>
              <a:t> on ilmennyt asuntojen ylitarjontaa. Valmistuvien määrä pysyy edelleen korkealla 2023.</a:t>
            </a:r>
          </a:p>
          <a:p>
            <a:pPr lvl="1">
              <a:spcAft>
                <a:spcPts val="0"/>
              </a:spcAft>
            </a:pPr>
            <a:r>
              <a:rPr lang="fi-FI" dirty="0"/>
              <a:t>Vuonna 2024 asuntoaloitusten määrä on noin 22-23 000. Asuntomarkkina toipuu hieman, mutta aloitusten määrä pysyy aiempaa pienempänä ja alle tarpeen mukaisella tasolla.</a:t>
            </a:r>
          </a:p>
          <a:p>
            <a:pPr lvl="1">
              <a:spcAft>
                <a:spcPts val="0"/>
              </a:spcAft>
            </a:pPr>
            <a:endParaRPr lang="fi-FI" dirty="0"/>
          </a:p>
          <a:p>
            <a:pPr lvl="1">
              <a:spcAft>
                <a:spcPts val="0"/>
              </a:spcAft>
            </a:pPr>
            <a:endParaRPr lang="fi-FI" dirty="0"/>
          </a:p>
        </p:txBody>
      </p:sp>
      <p:sp>
        <p:nvSpPr>
          <p:cNvPr id="6" name="Slide Image Placeholder 5"/>
          <p:cNvSpPr>
            <a:spLocks noGrp="1" noRot="1" noChangeAspect="1"/>
          </p:cNvSpPr>
          <p:nvPr>
            <p:ph type="sldImg"/>
          </p:nvPr>
        </p:nvSpPr>
        <p:spPr/>
      </p:sp>
      <p:sp>
        <p:nvSpPr>
          <p:cNvPr id="10" name="Date Placeholder 9"/>
          <p:cNvSpPr>
            <a:spLocks noGrp="1"/>
          </p:cNvSpPr>
          <p:nvPr>
            <p:ph type="dt" idx="10"/>
          </p:nvPr>
        </p:nvSpPr>
        <p:spPr/>
        <p:txBody>
          <a:bodyPr/>
          <a:lstStyle/>
          <a:p>
            <a:r>
              <a:rPr lang="en-US"/>
              <a:t>Marraskuu 2023</a:t>
            </a:r>
          </a:p>
        </p:txBody>
      </p:sp>
      <p:sp>
        <p:nvSpPr>
          <p:cNvPr id="11" name="Footer Placeholder 10"/>
          <p:cNvSpPr>
            <a:spLocks noGrp="1"/>
          </p:cNvSpPr>
          <p:nvPr>
            <p:ph type="ftr" sz="quarter" idx="11"/>
          </p:nvPr>
        </p:nvSpPr>
        <p:spPr/>
        <p:txBody>
          <a:bodyPr/>
          <a:lstStyle/>
          <a:p>
            <a:r>
              <a:rPr lang="en-US"/>
              <a:t>Copyright © Forecon Oy 2023</a:t>
            </a:r>
            <a:endParaRPr lang="fi-FI" dirty="0"/>
          </a:p>
        </p:txBody>
      </p:sp>
      <p:sp>
        <p:nvSpPr>
          <p:cNvPr id="2" name="Header Placeholder 1">
            <a:extLst>
              <a:ext uri="{FF2B5EF4-FFF2-40B4-BE49-F238E27FC236}">
                <a16:creationId xmlns:a16="http://schemas.microsoft.com/office/drawing/2014/main" id="{9D7339DD-411C-4DF8-8643-7C5B9257DCEE}"/>
              </a:ext>
            </a:extLst>
          </p:cNvPr>
          <p:cNvSpPr>
            <a:spLocks noGrp="1"/>
          </p:cNvSpPr>
          <p:nvPr>
            <p:ph type="hdr" sz="quarter" idx="12"/>
          </p:nvPr>
        </p:nvSpPr>
        <p:spPr/>
        <p:txBody>
          <a:bodyPr/>
          <a:lstStyle/>
          <a:p>
            <a:pPr algn="r"/>
            <a:r>
              <a:rPr lang="fi-FI" sz="1100">
                <a:solidFill>
                  <a:schemeClr val="accent2"/>
                </a:solidFill>
              </a:rPr>
              <a:t>Betoniteräsverkkojen käyttö Ruotsissa</a:t>
            </a:r>
            <a:endParaRPr lang="en-GB" sz="1100" dirty="0">
              <a:solidFill>
                <a:schemeClr val="accent2"/>
              </a:solidFill>
            </a:endParaRPr>
          </a:p>
        </p:txBody>
      </p:sp>
    </p:spTree>
    <p:extLst>
      <p:ext uri="{BB962C8B-B14F-4D97-AF65-F5344CB8AC3E}">
        <p14:creationId xmlns:p14="http://schemas.microsoft.com/office/powerpoint/2010/main" val="4054191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3"/>
          <p:cNvSpPr>
            <a:spLocks noGrp="1" noChangeArrowheads="1"/>
          </p:cNvSpPr>
          <p:nvPr>
            <p:ph type="body" idx="1"/>
          </p:nvPr>
        </p:nvSpPr>
        <p:spPr/>
        <p:txBody>
          <a:bodyPr/>
          <a:lstStyle/>
          <a:p>
            <a:r>
              <a:rPr lang="fi-FI" dirty="0"/>
              <a:t>Aloitukset</a:t>
            </a:r>
          </a:p>
          <a:p>
            <a:pPr lvl="1"/>
            <a:r>
              <a:rPr lang="fi-FI" dirty="0">
                <a:solidFill>
                  <a:srgbClr val="FF0000"/>
                </a:solidFill>
              </a:rPr>
              <a:t>Suuri pudotus tapahtui 2012 ei-asuinrakennuksissa ja siellä liike-, teollisuus- ja varastopuolella</a:t>
            </a:r>
          </a:p>
          <a:p>
            <a:pPr lvl="1"/>
            <a:r>
              <a:rPr lang="fi-FI" dirty="0">
                <a:solidFill>
                  <a:srgbClr val="FF0000"/>
                </a:solidFill>
              </a:rPr>
              <a:t>2013 aloitukset vähenivät keskimäärin -1 %, mutta vaihtelu rakennustyyppien sisällä oli suurta.</a:t>
            </a:r>
          </a:p>
          <a:p>
            <a:pPr lvl="1"/>
            <a:r>
              <a:rPr lang="fi-FI" dirty="0">
                <a:solidFill>
                  <a:srgbClr val="FF0000"/>
                </a:solidFill>
              </a:rPr>
              <a:t>2014 aloituksissa ennakoidaan keskimäärin 12 % nousua. Varastorakennusten sekä liike- ja toimistorakennusten aloitukset nousevat keskimääräistä enemmän. Suuria hankkeita on alkamassa ja niitä siirtyi viime vuodelta vuoden alkuun</a:t>
            </a:r>
          </a:p>
          <a:p>
            <a:pPr lvl="1"/>
            <a:r>
              <a:rPr lang="fi-FI" dirty="0">
                <a:solidFill>
                  <a:srgbClr val="FF0000"/>
                </a:solidFill>
              </a:rPr>
              <a:t>Vuonna 2015 aloitusten määrä jälleen vähenee. Ydinvoimalaa ei aloitettane vielä.</a:t>
            </a:r>
          </a:p>
        </p:txBody>
      </p:sp>
      <p:sp>
        <p:nvSpPr>
          <p:cNvPr id="6" name="Slide Image Placeholder 5"/>
          <p:cNvSpPr>
            <a:spLocks noGrp="1" noRot="1" noChangeAspect="1"/>
          </p:cNvSpPr>
          <p:nvPr>
            <p:ph type="sldImg"/>
          </p:nvPr>
        </p:nvSpPr>
        <p:spPr/>
      </p:sp>
      <p:sp>
        <p:nvSpPr>
          <p:cNvPr id="10" name="Date Placeholder 9"/>
          <p:cNvSpPr>
            <a:spLocks noGrp="1"/>
          </p:cNvSpPr>
          <p:nvPr>
            <p:ph type="dt" idx="10"/>
          </p:nvPr>
        </p:nvSpPr>
        <p:spPr/>
        <p:txBody>
          <a:bodyPr/>
          <a:lstStyle/>
          <a:p>
            <a:r>
              <a:rPr lang="en-US"/>
              <a:t>Marraskuu 2023</a:t>
            </a:r>
          </a:p>
        </p:txBody>
      </p:sp>
      <p:sp>
        <p:nvSpPr>
          <p:cNvPr id="11" name="Footer Placeholder 10"/>
          <p:cNvSpPr>
            <a:spLocks noGrp="1"/>
          </p:cNvSpPr>
          <p:nvPr>
            <p:ph type="ftr" sz="quarter" idx="11"/>
          </p:nvPr>
        </p:nvSpPr>
        <p:spPr/>
        <p:txBody>
          <a:bodyPr/>
          <a:lstStyle/>
          <a:p>
            <a:r>
              <a:rPr lang="en-US"/>
              <a:t>Copyright © Forecon Oy 2023</a:t>
            </a:r>
            <a:endParaRPr lang="fi-FI" dirty="0"/>
          </a:p>
        </p:txBody>
      </p:sp>
      <p:sp>
        <p:nvSpPr>
          <p:cNvPr id="2" name="Header Placeholder 1">
            <a:extLst>
              <a:ext uri="{FF2B5EF4-FFF2-40B4-BE49-F238E27FC236}">
                <a16:creationId xmlns:a16="http://schemas.microsoft.com/office/drawing/2014/main" id="{65792777-A925-4086-AD06-A3C8A0F928CA}"/>
              </a:ext>
            </a:extLst>
          </p:cNvPr>
          <p:cNvSpPr>
            <a:spLocks noGrp="1"/>
          </p:cNvSpPr>
          <p:nvPr>
            <p:ph type="hdr" sz="quarter" idx="12"/>
          </p:nvPr>
        </p:nvSpPr>
        <p:spPr/>
        <p:txBody>
          <a:bodyPr/>
          <a:lstStyle/>
          <a:p>
            <a:pPr algn="r"/>
            <a:r>
              <a:rPr lang="fi-FI" sz="1100">
                <a:solidFill>
                  <a:schemeClr val="accent2"/>
                </a:solidFill>
              </a:rPr>
              <a:t>Betoniteräsverkkojen käyttö Ruotsissa</a:t>
            </a:r>
            <a:endParaRPr lang="en-GB" sz="1100" dirty="0">
              <a:solidFill>
                <a:schemeClr val="accent2"/>
              </a:solidFill>
            </a:endParaRPr>
          </a:p>
        </p:txBody>
      </p:sp>
    </p:spTree>
    <p:extLst>
      <p:ext uri="{BB962C8B-B14F-4D97-AF65-F5344CB8AC3E}">
        <p14:creationId xmlns:p14="http://schemas.microsoft.com/office/powerpoint/2010/main" val="2988304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Footer Placeholder 3"/>
          <p:cNvSpPr>
            <a:spLocks noGrp="1"/>
          </p:cNvSpPr>
          <p:nvPr>
            <p:ph type="ftr" sz="quarter" idx="4"/>
          </p:nvPr>
        </p:nvSpPr>
        <p:spPr/>
        <p:txBody>
          <a:bodyPr/>
          <a:lstStyle/>
          <a:p>
            <a:r>
              <a:rPr lang="en-US"/>
              <a:t>Copyright © Forecon Oy 2023</a:t>
            </a:r>
            <a:endParaRPr lang="fi-FI" dirty="0"/>
          </a:p>
        </p:txBody>
      </p:sp>
      <p:sp>
        <p:nvSpPr>
          <p:cNvPr id="5" name="Date Placeholder 4"/>
          <p:cNvSpPr>
            <a:spLocks noGrp="1"/>
          </p:cNvSpPr>
          <p:nvPr>
            <p:ph type="dt" idx="1"/>
          </p:nvPr>
        </p:nvSpPr>
        <p:spPr/>
        <p:txBody>
          <a:bodyPr/>
          <a:lstStyle/>
          <a:p>
            <a:r>
              <a:rPr lang="en-US"/>
              <a:t>Marraskuu 2023</a:t>
            </a:r>
            <a:endParaRPr lang="en-US" dirty="0"/>
          </a:p>
        </p:txBody>
      </p:sp>
      <p:sp>
        <p:nvSpPr>
          <p:cNvPr id="6" name="Header Placeholder 5"/>
          <p:cNvSpPr>
            <a:spLocks noGrp="1"/>
          </p:cNvSpPr>
          <p:nvPr>
            <p:ph type="hdr" sz="quarter"/>
          </p:nvPr>
        </p:nvSpPr>
        <p:spPr/>
        <p:txBody>
          <a:bodyPr/>
          <a:lstStyle/>
          <a:p>
            <a:pPr algn="r"/>
            <a:r>
              <a:rPr lang="fi-FI" sz="1100">
                <a:solidFill>
                  <a:schemeClr val="accent2"/>
                </a:solidFill>
              </a:rPr>
              <a:t>Betoniteräsverkkojen käyttö Ruotsissa</a:t>
            </a:r>
            <a:endParaRPr lang="en-GB" sz="1100" dirty="0">
              <a:solidFill>
                <a:schemeClr val="accent2"/>
              </a:solidFill>
            </a:endParaRPr>
          </a:p>
        </p:txBody>
      </p:sp>
    </p:spTree>
    <p:extLst>
      <p:ext uri="{BB962C8B-B14F-4D97-AF65-F5344CB8AC3E}">
        <p14:creationId xmlns:p14="http://schemas.microsoft.com/office/powerpoint/2010/main" val="16937542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39700" y="766763"/>
            <a:ext cx="6824663" cy="3838575"/>
          </a:xfrm>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700">
                <a:solidFill>
                  <a:schemeClr val="tx1"/>
                </a:solidFill>
                <a:latin typeface="Arial" charset="0"/>
              </a:defRPr>
            </a:lvl1pPr>
            <a:lvl2pPr marL="824381" indent="-317071">
              <a:defRPr sz="2700">
                <a:solidFill>
                  <a:schemeClr val="tx1"/>
                </a:solidFill>
                <a:latin typeface="Arial" charset="0"/>
              </a:defRPr>
            </a:lvl2pPr>
            <a:lvl3pPr marL="1268278" indent="-253656">
              <a:defRPr sz="2700">
                <a:solidFill>
                  <a:schemeClr val="tx1"/>
                </a:solidFill>
                <a:latin typeface="Arial" charset="0"/>
              </a:defRPr>
            </a:lvl3pPr>
            <a:lvl4pPr marL="1775591" indent="-253656">
              <a:defRPr sz="2700">
                <a:solidFill>
                  <a:schemeClr val="tx1"/>
                </a:solidFill>
                <a:latin typeface="Arial" charset="0"/>
              </a:defRPr>
            </a:lvl4pPr>
            <a:lvl5pPr marL="2282903" indent="-253656">
              <a:defRPr sz="2700">
                <a:solidFill>
                  <a:schemeClr val="tx1"/>
                </a:solidFill>
                <a:latin typeface="Arial" charset="0"/>
              </a:defRPr>
            </a:lvl5pPr>
            <a:lvl6pPr marL="2790213" indent="-253656" eaLnBrk="0" fontAlgn="base" hangingPunct="0">
              <a:spcBef>
                <a:spcPct val="0"/>
              </a:spcBef>
              <a:spcAft>
                <a:spcPct val="0"/>
              </a:spcAft>
              <a:defRPr sz="2700">
                <a:solidFill>
                  <a:schemeClr val="tx1"/>
                </a:solidFill>
                <a:latin typeface="Arial" charset="0"/>
              </a:defRPr>
            </a:lvl6pPr>
            <a:lvl7pPr marL="3297524" indent="-253656" eaLnBrk="0" fontAlgn="base" hangingPunct="0">
              <a:spcBef>
                <a:spcPct val="0"/>
              </a:spcBef>
              <a:spcAft>
                <a:spcPct val="0"/>
              </a:spcAft>
              <a:defRPr sz="2700">
                <a:solidFill>
                  <a:schemeClr val="tx1"/>
                </a:solidFill>
                <a:latin typeface="Arial" charset="0"/>
              </a:defRPr>
            </a:lvl7pPr>
            <a:lvl8pPr marL="3804836" indent="-253656" eaLnBrk="0" fontAlgn="base" hangingPunct="0">
              <a:spcBef>
                <a:spcPct val="0"/>
              </a:spcBef>
              <a:spcAft>
                <a:spcPct val="0"/>
              </a:spcAft>
              <a:defRPr sz="2700">
                <a:solidFill>
                  <a:schemeClr val="tx1"/>
                </a:solidFill>
                <a:latin typeface="Arial" charset="0"/>
              </a:defRPr>
            </a:lvl8pPr>
            <a:lvl9pPr marL="4312151" indent="-253656" eaLnBrk="0" fontAlgn="base" hangingPunct="0">
              <a:spcBef>
                <a:spcPct val="0"/>
              </a:spcBef>
              <a:spcAft>
                <a:spcPct val="0"/>
              </a:spcAft>
              <a:defRPr sz="2700">
                <a:solidFill>
                  <a:schemeClr val="tx1"/>
                </a:solidFill>
                <a:latin typeface="Arial" charset="0"/>
              </a:defRPr>
            </a:lvl9pPr>
          </a:lstStyle>
          <a:p>
            <a:fld id="{E999E06F-9602-49B7-A863-3E19F93D475D}" type="slidenum">
              <a:rPr lang="en-GB" altLang="fi-FI" sz="1400">
                <a:latin typeface="Times New Roman" pitchFamily="18" charset="0"/>
              </a:rPr>
              <a:pPr/>
              <a:t>38</a:t>
            </a:fld>
            <a:endParaRPr lang="en-GB" altLang="fi-FI" sz="1400">
              <a:latin typeface="Times New Roman" pitchFamily="18" charset="0"/>
            </a:endParaRPr>
          </a:p>
        </p:txBody>
      </p:sp>
    </p:spTree>
    <p:extLst>
      <p:ext uri="{BB962C8B-B14F-4D97-AF65-F5344CB8AC3E}">
        <p14:creationId xmlns:p14="http://schemas.microsoft.com/office/powerpoint/2010/main" val="750573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39700" y="766763"/>
            <a:ext cx="6824663" cy="3838575"/>
          </a:xfrm>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700">
                <a:solidFill>
                  <a:schemeClr val="tx1"/>
                </a:solidFill>
                <a:latin typeface="Arial" charset="0"/>
              </a:defRPr>
            </a:lvl1pPr>
            <a:lvl2pPr marL="824381" indent="-317071">
              <a:defRPr sz="2700">
                <a:solidFill>
                  <a:schemeClr val="tx1"/>
                </a:solidFill>
                <a:latin typeface="Arial" charset="0"/>
              </a:defRPr>
            </a:lvl2pPr>
            <a:lvl3pPr marL="1268278" indent="-253656">
              <a:defRPr sz="2700">
                <a:solidFill>
                  <a:schemeClr val="tx1"/>
                </a:solidFill>
                <a:latin typeface="Arial" charset="0"/>
              </a:defRPr>
            </a:lvl3pPr>
            <a:lvl4pPr marL="1775591" indent="-253656">
              <a:defRPr sz="2700">
                <a:solidFill>
                  <a:schemeClr val="tx1"/>
                </a:solidFill>
                <a:latin typeface="Arial" charset="0"/>
              </a:defRPr>
            </a:lvl4pPr>
            <a:lvl5pPr marL="2282903" indent="-253656">
              <a:defRPr sz="2700">
                <a:solidFill>
                  <a:schemeClr val="tx1"/>
                </a:solidFill>
                <a:latin typeface="Arial" charset="0"/>
              </a:defRPr>
            </a:lvl5pPr>
            <a:lvl6pPr marL="2790213" indent="-253656" eaLnBrk="0" fontAlgn="base" hangingPunct="0">
              <a:spcBef>
                <a:spcPct val="0"/>
              </a:spcBef>
              <a:spcAft>
                <a:spcPct val="0"/>
              </a:spcAft>
              <a:defRPr sz="2700">
                <a:solidFill>
                  <a:schemeClr val="tx1"/>
                </a:solidFill>
                <a:latin typeface="Arial" charset="0"/>
              </a:defRPr>
            </a:lvl6pPr>
            <a:lvl7pPr marL="3297524" indent="-253656" eaLnBrk="0" fontAlgn="base" hangingPunct="0">
              <a:spcBef>
                <a:spcPct val="0"/>
              </a:spcBef>
              <a:spcAft>
                <a:spcPct val="0"/>
              </a:spcAft>
              <a:defRPr sz="2700">
                <a:solidFill>
                  <a:schemeClr val="tx1"/>
                </a:solidFill>
                <a:latin typeface="Arial" charset="0"/>
              </a:defRPr>
            </a:lvl7pPr>
            <a:lvl8pPr marL="3804836" indent="-253656" eaLnBrk="0" fontAlgn="base" hangingPunct="0">
              <a:spcBef>
                <a:spcPct val="0"/>
              </a:spcBef>
              <a:spcAft>
                <a:spcPct val="0"/>
              </a:spcAft>
              <a:defRPr sz="2700">
                <a:solidFill>
                  <a:schemeClr val="tx1"/>
                </a:solidFill>
                <a:latin typeface="Arial" charset="0"/>
              </a:defRPr>
            </a:lvl8pPr>
            <a:lvl9pPr marL="4312151" indent="-253656" eaLnBrk="0" fontAlgn="base" hangingPunct="0">
              <a:spcBef>
                <a:spcPct val="0"/>
              </a:spcBef>
              <a:spcAft>
                <a:spcPct val="0"/>
              </a:spcAft>
              <a:defRPr sz="2700">
                <a:solidFill>
                  <a:schemeClr val="tx1"/>
                </a:solidFill>
                <a:latin typeface="Arial" charset="0"/>
              </a:defRPr>
            </a:lvl9pPr>
          </a:lstStyle>
          <a:p>
            <a:fld id="{E999E06F-9602-49B7-A863-3E19F93D475D}" type="slidenum">
              <a:rPr lang="en-GB" altLang="fi-FI" sz="1400">
                <a:latin typeface="Times New Roman" pitchFamily="18" charset="0"/>
              </a:rPr>
              <a:pPr/>
              <a:t>4</a:t>
            </a:fld>
            <a:endParaRPr lang="en-GB" altLang="fi-FI" sz="1400">
              <a:latin typeface="Times New Roman" pitchFamily="18" charset="0"/>
            </a:endParaRPr>
          </a:p>
        </p:txBody>
      </p:sp>
    </p:spTree>
    <p:extLst>
      <p:ext uri="{BB962C8B-B14F-4D97-AF65-F5344CB8AC3E}">
        <p14:creationId xmlns:p14="http://schemas.microsoft.com/office/powerpoint/2010/main" val="894622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Dian numeron paikkamerkki 3"/>
          <p:cNvSpPr>
            <a:spLocks noGrp="1"/>
          </p:cNvSpPr>
          <p:nvPr>
            <p:ph type="sldNum" sz="quarter" idx="5"/>
          </p:nvPr>
        </p:nvSpPr>
        <p:spPr/>
        <p:txBody>
          <a:bodyPr/>
          <a:lstStyle/>
          <a:p>
            <a:fld id="{496FD49C-FA04-4B19-A8F9-16DB3E12C455}" type="slidenum">
              <a:rPr lang="en-GB" smtClean="0"/>
              <a:pPr/>
              <a:t>43</a:t>
            </a:fld>
            <a:endParaRPr lang="en-GB"/>
          </a:p>
        </p:txBody>
      </p:sp>
    </p:spTree>
    <p:extLst>
      <p:ext uri="{BB962C8B-B14F-4D97-AF65-F5344CB8AC3E}">
        <p14:creationId xmlns:p14="http://schemas.microsoft.com/office/powerpoint/2010/main" val="3727796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409575" y="700088"/>
            <a:ext cx="6191250" cy="3482975"/>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496FD49C-FA04-4B19-A8F9-16DB3E12C455}" type="slidenum">
              <a:rPr lang="en-GB" smtClean="0"/>
              <a:pPr/>
              <a:t>6</a:t>
            </a:fld>
            <a:endParaRPr lang="en-GB"/>
          </a:p>
        </p:txBody>
      </p:sp>
    </p:spTree>
    <p:extLst>
      <p:ext uri="{BB962C8B-B14F-4D97-AF65-F5344CB8AC3E}">
        <p14:creationId xmlns:p14="http://schemas.microsoft.com/office/powerpoint/2010/main" val="1815212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496FD49C-FA04-4B19-A8F9-16DB3E12C455}" type="slidenum">
              <a:rPr lang="en-GB" smtClean="0"/>
              <a:pPr/>
              <a:t>7</a:t>
            </a:fld>
            <a:endParaRPr lang="en-GB"/>
          </a:p>
        </p:txBody>
      </p:sp>
    </p:spTree>
    <p:extLst>
      <p:ext uri="{BB962C8B-B14F-4D97-AF65-F5344CB8AC3E}">
        <p14:creationId xmlns:p14="http://schemas.microsoft.com/office/powerpoint/2010/main" val="575929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39700" y="766763"/>
            <a:ext cx="6824663" cy="3838575"/>
          </a:xfrm>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700">
                <a:solidFill>
                  <a:schemeClr val="tx1"/>
                </a:solidFill>
                <a:latin typeface="Arial" charset="0"/>
              </a:defRPr>
            </a:lvl1pPr>
            <a:lvl2pPr marL="824381" indent="-317071">
              <a:defRPr sz="2700">
                <a:solidFill>
                  <a:schemeClr val="tx1"/>
                </a:solidFill>
                <a:latin typeface="Arial" charset="0"/>
              </a:defRPr>
            </a:lvl2pPr>
            <a:lvl3pPr marL="1268278" indent="-253656">
              <a:defRPr sz="2700">
                <a:solidFill>
                  <a:schemeClr val="tx1"/>
                </a:solidFill>
                <a:latin typeface="Arial" charset="0"/>
              </a:defRPr>
            </a:lvl3pPr>
            <a:lvl4pPr marL="1775591" indent="-253656">
              <a:defRPr sz="2700">
                <a:solidFill>
                  <a:schemeClr val="tx1"/>
                </a:solidFill>
                <a:latin typeface="Arial" charset="0"/>
              </a:defRPr>
            </a:lvl4pPr>
            <a:lvl5pPr marL="2282903" indent="-253656">
              <a:defRPr sz="2700">
                <a:solidFill>
                  <a:schemeClr val="tx1"/>
                </a:solidFill>
                <a:latin typeface="Arial" charset="0"/>
              </a:defRPr>
            </a:lvl5pPr>
            <a:lvl6pPr marL="2790213" indent="-253656" eaLnBrk="0" fontAlgn="base" hangingPunct="0">
              <a:spcBef>
                <a:spcPct val="0"/>
              </a:spcBef>
              <a:spcAft>
                <a:spcPct val="0"/>
              </a:spcAft>
              <a:defRPr sz="2700">
                <a:solidFill>
                  <a:schemeClr val="tx1"/>
                </a:solidFill>
                <a:latin typeface="Arial" charset="0"/>
              </a:defRPr>
            </a:lvl6pPr>
            <a:lvl7pPr marL="3297524" indent="-253656" eaLnBrk="0" fontAlgn="base" hangingPunct="0">
              <a:spcBef>
                <a:spcPct val="0"/>
              </a:spcBef>
              <a:spcAft>
                <a:spcPct val="0"/>
              </a:spcAft>
              <a:defRPr sz="2700">
                <a:solidFill>
                  <a:schemeClr val="tx1"/>
                </a:solidFill>
                <a:latin typeface="Arial" charset="0"/>
              </a:defRPr>
            </a:lvl7pPr>
            <a:lvl8pPr marL="3804836" indent="-253656" eaLnBrk="0" fontAlgn="base" hangingPunct="0">
              <a:spcBef>
                <a:spcPct val="0"/>
              </a:spcBef>
              <a:spcAft>
                <a:spcPct val="0"/>
              </a:spcAft>
              <a:defRPr sz="2700">
                <a:solidFill>
                  <a:schemeClr val="tx1"/>
                </a:solidFill>
                <a:latin typeface="Arial" charset="0"/>
              </a:defRPr>
            </a:lvl8pPr>
            <a:lvl9pPr marL="4312151" indent="-253656" eaLnBrk="0" fontAlgn="base" hangingPunct="0">
              <a:spcBef>
                <a:spcPct val="0"/>
              </a:spcBef>
              <a:spcAft>
                <a:spcPct val="0"/>
              </a:spcAft>
              <a:defRPr sz="2700">
                <a:solidFill>
                  <a:schemeClr val="tx1"/>
                </a:solidFill>
                <a:latin typeface="Arial" charset="0"/>
              </a:defRPr>
            </a:lvl9pPr>
          </a:lstStyle>
          <a:p>
            <a:fld id="{E999E06F-9602-49B7-A863-3E19F93D475D}" type="slidenum">
              <a:rPr lang="en-GB" altLang="fi-FI" sz="1400">
                <a:latin typeface="Times New Roman" pitchFamily="18" charset="0"/>
              </a:rPr>
              <a:pPr/>
              <a:t>10</a:t>
            </a:fld>
            <a:endParaRPr lang="en-GB" altLang="fi-FI" sz="1400">
              <a:latin typeface="Times New Roman" pitchFamily="18" charset="0"/>
            </a:endParaRPr>
          </a:p>
        </p:txBody>
      </p:sp>
    </p:spTree>
    <p:extLst>
      <p:ext uri="{BB962C8B-B14F-4D97-AF65-F5344CB8AC3E}">
        <p14:creationId xmlns:p14="http://schemas.microsoft.com/office/powerpoint/2010/main" val="2517904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04539E8-4E7E-4BB6-978F-213AF828377E}" type="slidenum">
              <a:rPr lang="en-GB" smtClean="0"/>
              <a:pPr/>
              <a:t>12</a:t>
            </a:fld>
            <a:endParaRPr lang="en-GB" dirty="0"/>
          </a:p>
        </p:txBody>
      </p:sp>
      <p:sp>
        <p:nvSpPr>
          <p:cNvPr id="5" name="Date Placeholder 4">
            <a:extLst>
              <a:ext uri="{FF2B5EF4-FFF2-40B4-BE49-F238E27FC236}">
                <a16:creationId xmlns:a16="http://schemas.microsoft.com/office/drawing/2014/main" id="{EFAA7239-4B23-4DDB-8758-D6C6B40FA988}"/>
              </a:ext>
            </a:extLst>
          </p:cNvPr>
          <p:cNvSpPr>
            <a:spLocks noGrp="1"/>
          </p:cNvSpPr>
          <p:nvPr>
            <p:ph type="dt" idx="11"/>
          </p:nvPr>
        </p:nvSpPr>
        <p:spPr/>
        <p:txBody>
          <a:bodyPr/>
          <a:lstStyle/>
          <a:p>
            <a:fld id="{DD806371-1310-4A5A-B6AB-8A20A46F7D72}" type="datetime1">
              <a:rPr lang="fi-FI" smtClean="0"/>
              <a:t>31.10.2023</a:t>
            </a:fld>
            <a:endParaRPr lang="en-GB" dirty="0"/>
          </a:p>
        </p:txBody>
      </p:sp>
    </p:spTree>
    <p:extLst>
      <p:ext uri="{BB962C8B-B14F-4D97-AF65-F5344CB8AC3E}">
        <p14:creationId xmlns:p14="http://schemas.microsoft.com/office/powerpoint/2010/main" val="4138331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39700" y="766763"/>
            <a:ext cx="6824663" cy="3838575"/>
          </a:xfrm>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i-FI" altLang="fi-FI"/>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700">
                <a:solidFill>
                  <a:schemeClr val="tx1"/>
                </a:solidFill>
                <a:latin typeface="Arial" charset="0"/>
              </a:defRPr>
            </a:lvl1pPr>
            <a:lvl2pPr marL="824381" indent="-317071">
              <a:defRPr sz="2700">
                <a:solidFill>
                  <a:schemeClr val="tx1"/>
                </a:solidFill>
                <a:latin typeface="Arial" charset="0"/>
              </a:defRPr>
            </a:lvl2pPr>
            <a:lvl3pPr marL="1268278" indent="-253656">
              <a:defRPr sz="2700">
                <a:solidFill>
                  <a:schemeClr val="tx1"/>
                </a:solidFill>
                <a:latin typeface="Arial" charset="0"/>
              </a:defRPr>
            </a:lvl3pPr>
            <a:lvl4pPr marL="1775591" indent="-253656">
              <a:defRPr sz="2700">
                <a:solidFill>
                  <a:schemeClr val="tx1"/>
                </a:solidFill>
                <a:latin typeface="Arial" charset="0"/>
              </a:defRPr>
            </a:lvl4pPr>
            <a:lvl5pPr marL="2282903" indent="-253656">
              <a:defRPr sz="2700">
                <a:solidFill>
                  <a:schemeClr val="tx1"/>
                </a:solidFill>
                <a:latin typeface="Arial" charset="0"/>
              </a:defRPr>
            </a:lvl5pPr>
            <a:lvl6pPr marL="2790213" indent="-253656" eaLnBrk="0" fontAlgn="base" hangingPunct="0">
              <a:spcBef>
                <a:spcPct val="0"/>
              </a:spcBef>
              <a:spcAft>
                <a:spcPct val="0"/>
              </a:spcAft>
              <a:defRPr sz="2700">
                <a:solidFill>
                  <a:schemeClr val="tx1"/>
                </a:solidFill>
                <a:latin typeface="Arial" charset="0"/>
              </a:defRPr>
            </a:lvl6pPr>
            <a:lvl7pPr marL="3297524" indent="-253656" eaLnBrk="0" fontAlgn="base" hangingPunct="0">
              <a:spcBef>
                <a:spcPct val="0"/>
              </a:spcBef>
              <a:spcAft>
                <a:spcPct val="0"/>
              </a:spcAft>
              <a:defRPr sz="2700">
                <a:solidFill>
                  <a:schemeClr val="tx1"/>
                </a:solidFill>
                <a:latin typeface="Arial" charset="0"/>
              </a:defRPr>
            </a:lvl7pPr>
            <a:lvl8pPr marL="3804836" indent="-253656" eaLnBrk="0" fontAlgn="base" hangingPunct="0">
              <a:spcBef>
                <a:spcPct val="0"/>
              </a:spcBef>
              <a:spcAft>
                <a:spcPct val="0"/>
              </a:spcAft>
              <a:defRPr sz="2700">
                <a:solidFill>
                  <a:schemeClr val="tx1"/>
                </a:solidFill>
                <a:latin typeface="Arial" charset="0"/>
              </a:defRPr>
            </a:lvl8pPr>
            <a:lvl9pPr marL="4312151" indent="-253656" eaLnBrk="0" fontAlgn="base" hangingPunct="0">
              <a:spcBef>
                <a:spcPct val="0"/>
              </a:spcBef>
              <a:spcAft>
                <a:spcPct val="0"/>
              </a:spcAft>
              <a:defRPr sz="2700">
                <a:solidFill>
                  <a:schemeClr val="tx1"/>
                </a:solidFill>
                <a:latin typeface="Arial" charset="0"/>
              </a:defRPr>
            </a:lvl9pPr>
          </a:lstStyle>
          <a:p>
            <a:fld id="{E999E06F-9602-49B7-A863-3E19F93D475D}" type="slidenum">
              <a:rPr lang="en-GB" altLang="fi-FI" sz="1400">
                <a:latin typeface="Times New Roman" pitchFamily="18" charset="0"/>
              </a:rPr>
              <a:pPr/>
              <a:t>16</a:t>
            </a:fld>
            <a:endParaRPr lang="en-GB" altLang="fi-FI" sz="1400">
              <a:latin typeface="Times New Roman" pitchFamily="18" charset="0"/>
            </a:endParaRPr>
          </a:p>
        </p:txBody>
      </p:sp>
    </p:spTree>
    <p:extLst>
      <p:ext uri="{BB962C8B-B14F-4D97-AF65-F5344CB8AC3E}">
        <p14:creationId xmlns:p14="http://schemas.microsoft.com/office/powerpoint/2010/main" val="3683848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Footer Placeholder 3"/>
          <p:cNvSpPr>
            <a:spLocks noGrp="1"/>
          </p:cNvSpPr>
          <p:nvPr>
            <p:ph type="ftr" sz="quarter" idx="4"/>
          </p:nvPr>
        </p:nvSpPr>
        <p:spPr/>
        <p:txBody>
          <a:bodyPr/>
          <a:lstStyle/>
          <a:p>
            <a:r>
              <a:rPr lang="en-US"/>
              <a:t>Copyright © Forecon Oy 2023</a:t>
            </a:r>
            <a:endParaRPr lang="fi-FI" dirty="0"/>
          </a:p>
        </p:txBody>
      </p:sp>
      <p:sp>
        <p:nvSpPr>
          <p:cNvPr id="5" name="Date Placeholder 4"/>
          <p:cNvSpPr>
            <a:spLocks noGrp="1"/>
          </p:cNvSpPr>
          <p:nvPr>
            <p:ph type="dt" idx="1"/>
          </p:nvPr>
        </p:nvSpPr>
        <p:spPr/>
        <p:txBody>
          <a:bodyPr/>
          <a:lstStyle/>
          <a:p>
            <a:r>
              <a:rPr lang="en-US"/>
              <a:t>Elokuu 2023</a:t>
            </a:r>
            <a:endParaRPr lang="en-US" dirty="0"/>
          </a:p>
        </p:txBody>
      </p:sp>
      <p:sp>
        <p:nvSpPr>
          <p:cNvPr id="6" name="Header Placeholder 5"/>
          <p:cNvSpPr>
            <a:spLocks noGrp="1"/>
          </p:cNvSpPr>
          <p:nvPr>
            <p:ph type="hdr" sz="quarter"/>
          </p:nvPr>
        </p:nvSpPr>
        <p:spPr/>
        <p:txBody>
          <a:bodyPr/>
          <a:lstStyle/>
          <a:p>
            <a:pPr algn="r"/>
            <a:r>
              <a:rPr lang="fi-FI" sz="1100">
                <a:solidFill>
                  <a:schemeClr val="accent2"/>
                </a:solidFill>
              </a:rPr>
              <a:t>Saint-Gobain Finland Oy:n rakennustuotteiden käyttö rakentamisessa</a:t>
            </a:r>
            <a:endParaRPr lang="en-GB" sz="1100" dirty="0">
              <a:solidFill>
                <a:schemeClr val="accent2"/>
              </a:solidFill>
            </a:endParaRPr>
          </a:p>
        </p:txBody>
      </p:sp>
    </p:spTree>
    <p:extLst>
      <p:ext uri="{BB962C8B-B14F-4D97-AF65-F5344CB8AC3E}">
        <p14:creationId xmlns:p14="http://schemas.microsoft.com/office/powerpoint/2010/main" val="4069007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Footer Placeholder 3"/>
          <p:cNvSpPr>
            <a:spLocks noGrp="1"/>
          </p:cNvSpPr>
          <p:nvPr>
            <p:ph type="ftr" sz="quarter" idx="10"/>
          </p:nvPr>
        </p:nvSpPr>
        <p:spPr/>
        <p:txBody>
          <a:bodyPr/>
          <a:lstStyle/>
          <a:p>
            <a:r>
              <a:rPr lang="en-US"/>
              <a:t>Copyright © Forecon Oy 2023</a:t>
            </a:r>
            <a:endParaRPr lang="fi-FI" dirty="0"/>
          </a:p>
        </p:txBody>
      </p:sp>
      <p:sp>
        <p:nvSpPr>
          <p:cNvPr id="5" name="Date Placeholder 4"/>
          <p:cNvSpPr>
            <a:spLocks noGrp="1"/>
          </p:cNvSpPr>
          <p:nvPr>
            <p:ph type="dt" idx="11"/>
          </p:nvPr>
        </p:nvSpPr>
        <p:spPr/>
        <p:txBody>
          <a:bodyPr/>
          <a:lstStyle/>
          <a:p>
            <a:r>
              <a:rPr lang="en-US"/>
              <a:t>Elokuu 2023</a:t>
            </a:r>
            <a:endParaRPr lang="en-US" dirty="0"/>
          </a:p>
        </p:txBody>
      </p:sp>
      <p:sp>
        <p:nvSpPr>
          <p:cNvPr id="6" name="Header Placeholder 5">
            <a:extLst>
              <a:ext uri="{FF2B5EF4-FFF2-40B4-BE49-F238E27FC236}">
                <a16:creationId xmlns:a16="http://schemas.microsoft.com/office/drawing/2014/main" id="{B66B34CD-FA34-4B3B-BFC3-994984989066}"/>
              </a:ext>
            </a:extLst>
          </p:cNvPr>
          <p:cNvSpPr>
            <a:spLocks noGrp="1"/>
          </p:cNvSpPr>
          <p:nvPr>
            <p:ph type="hdr" sz="quarter" idx="12"/>
          </p:nvPr>
        </p:nvSpPr>
        <p:spPr/>
        <p:txBody>
          <a:bodyPr/>
          <a:lstStyle/>
          <a:p>
            <a:pPr algn="r"/>
            <a:r>
              <a:rPr lang="fi-FI" sz="1100">
                <a:solidFill>
                  <a:schemeClr val="accent2"/>
                </a:solidFill>
              </a:rPr>
              <a:t>Saint-Gobain Finland Oy:n rakennustuotteiden käyttö rakentamisessa</a:t>
            </a:r>
            <a:endParaRPr lang="en-GB" sz="1100" dirty="0">
              <a:solidFill>
                <a:schemeClr val="accent2"/>
              </a:solidFill>
            </a:endParaRPr>
          </a:p>
        </p:txBody>
      </p:sp>
    </p:spTree>
    <p:extLst>
      <p:ext uri="{BB962C8B-B14F-4D97-AF65-F5344CB8AC3E}">
        <p14:creationId xmlns:p14="http://schemas.microsoft.com/office/powerpoint/2010/main" val="22790107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loitussivu">
    <p:bg>
      <p:bgPr>
        <a:blipFill rotWithShape="1">
          <a:blip r:embed="rId2">
            <a:alphaModFix amt="40000"/>
          </a:blip>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624418" y="1628776"/>
            <a:ext cx="10943167" cy="1439863"/>
          </a:xfrm>
        </p:spPr>
        <p:txBody>
          <a:bodyPr anchor="b" anchorCtr="0"/>
          <a:lstStyle>
            <a:lvl1pPr algn="ctr">
              <a:lnSpc>
                <a:spcPts val="5000"/>
              </a:lnSpc>
              <a:defRPr sz="5000" cap="all" baseline="0">
                <a:solidFill>
                  <a:srgbClr val="1F7BB6"/>
                </a:solidFill>
                <a:latin typeface="+mj-lt"/>
              </a:defRPr>
            </a:lvl1pPr>
          </a:lstStyle>
          <a:p>
            <a:r>
              <a:rPr lang="en-US" noProof="0" dirty="0"/>
              <a:t>Click to edit master title style</a:t>
            </a:r>
          </a:p>
        </p:txBody>
      </p:sp>
      <p:sp>
        <p:nvSpPr>
          <p:cNvPr id="7" name="Subtitle 2"/>
          <p:cNvSpPr>
            <a:spLocks noGrp="1"/>
          </p:cNvSpPr>
          <p:nvPr>
            <p:ph type="subTitle" idx="1" hasCustomPrompt="1"/>
          </p:nvPr>
        </p:nvSpPr>
        <p:spPr>
          <a:xfrm>
            <a:off x="624418" y="3068638"/>
            <a:ext cx="10943167" cy="864418"/>
          </a:xfrm>
        </p:spPr>
        <p:txBody>
          <a:bodyPr/>
          <a:lstStyle>
            <a:lvl1pPr marL="0" indent="0" algn="ctr">
              <a:buNone/>
              <a:defRPr sz="2400" cap="all" baseline="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Click to edit sub 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76233" y="6093295"/>
            <a:ext cx="2689561" cy="575463"/>
          </a:xfrm>
          <a:prstGeom prst="rect">
            <a:avLst/>
          </a:prstGeom>
        </p:spPr>
      </p:pic>
      <p:sp>
        <p:nvSpPr>
          <p:cNvPr id="18" name="Text Placeholder 17"/>
          <p:cNvSpPr>
            <a:spLocks noGrp="1"/>
          </p:cNvSpPr>
          <p:nvPr>
            <p:ph type="body" sz="quarter" idx="13" hasCustomPrompt="1"/>
          </p:nvPr>
        </p:nvSpPr>
        <p:spPr>
          <a:xfrm>
            <a:off x="1103445" y="6310190"/>
            <a:ext cx="1152128" cy="215155"/>
          </a:xfrm>
        </p:spPr>
        <p:txBody>
          <a:bodyPr/>
          <a:lstStyle>
            <a:lvl1pPr marL="0" indent="0" algn="l">
              <a:buNone/>
              <a:defRPr sz="1000" baseline="0"/>
            </a:lvl1pPr>
          </a:lstStyle>
          <a:p>
            <a:pPr lvl="0"/>
            <a:r>
              <a:rPr lang="en-US" dirty="0"/>
              <a:t>20.4.2013 </a:t>
            </a:r>
          </a:p>
        </p:txBody>
      </p:sp>
      <p:sp>
        <p:nvSpPr>
          <p:cNvPr id="19" name="Text Placeholder 17"/>
          <p:cNvSpPr>
            <a:spLocks noGrp="1"/>
          </p:cNvSpPr>
          <p:nvPr>
            <p:ph type="body" sz="quarter" idx="14" hasCustomPrompt="1"/>
          </p:nvPr>
        </p:nvSpPr>
        <p:spPr>
          <a:xfrm>
            <a:off x="2256599" y="6310189"/>
            <a:ext cx="1632181" cy="216024"/>
          </a:xfrm>
        </p:spPr>
        <p:txBody>
          <a:bodyPr/>
          <a:lstStyle>
            <a:lvl1pPr marL="0" indent="0" algn="l">
              <a:buNone/>
              <a:defRPr sz="1000" baseline="0"/>
            </a:lvl1pPr>
          </a:lstStyle>
          <a:p>
            <a:pPr lvl="0"/>
            <a:r>
              <a:rPr lang="en-US" dirty="0" err="1"/>
              <a:t>Esittäjän</a:t>
            </a:r>
            <a:r>
              <a:rPr lang="en-US" dirty="0"/>
              <a:t> </a:t>
            </a:r>
            <a:r>
              <a:rPr lang="en-US" dirty="0" err="1"/>
              <a:t>nimi</a:t>
            </a:r>
            <a:endParaRPr lang="en-US" dirty="0"/>
          </a:p>
        </p:txBody>
      </p:sp>
    </p:spTree>
    <p:extLst>
      <p:ext uri="{BB962C8B-B14F-4D97-AF65-F5344CB8AC3E}">
        <p14:creationId xmlns:p14="http://schemas.microsoft.com/office/powerpoint/2010/main" val="2464603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elkkä kuva">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noProof="0"/>
              <a:t>1.11.2023</a:t>
            </a:r>
            <a:endParaRPr lang="en-US" noProof="0" dirty="0"/>
          </a:p>
        </p:txBody>
      </p:sp>
      <p:sp>
        <p:nvSpPr>
          <p:cNvPr id="4" name="Footer Placeholder 3"/>
          <p:cNvSpPr>
            <a:spLocks noGrp="1"/>
          </p:cNvSpPr>
          <p:nvPr>
            <p:ph type="ftr" sz="quarter" idx="11"/>
          </p:nvPr>
        </p:nvSpPr>
        <p:spPr/>
        <p:txBody>
          <a:bodyPr/>
          <a:lstStyle/>
          <a:p>
            <a:r>
              <a:rPr lang="fi-FI" noProof="0"/>
              <a:t>Rakentamisen suhdannenäkymät, Pekka Pajakkala</a:t>
            </a:r>
            <a:endParaRPr lang="en-US" noProof="0" dirty="0"/>
          </a:p>
        </p:txBody>
      </p:sp>
      <p:sp>
        <p:nvSpPr>
          <p:cNvPr id="5" name="Slide Number Placeholder 4"/>
          <p:cNvSpPr>
            <a:spLocks noGrp="1"/>
          </p:cNvSpPr>
          <p:nvPr>
            <p:ph type="sldNum" sz="quarter" idx="12"/>
          </p:nvPr>
        </p:nvSpPr>
        <p:spPr/>
        <p:txBody>
          <a:bodyPr/>
          <a:lstStyle/>
          <a:p>
            <a:fld id="{18F57A71-91D3-4A55-B057-23E719EBC73D}" type="slidenum">
              <a:rPr lang="en-US" noProof="0" smtClean="0"/>
              <a:pPr/>
              <a:t>‹#›</a:t>
            </a:fld>
            <a:endParaRPr lang="en-US" noProof="0"/>
          </a:p>
        </p:txBody>
      </p:sp>
      <p:sp>
        <p:nvSpPr>
          <p:cNvPr id="6" name="Content Placeholder 2"/>
          <p:cNvSpPr>
            <a:spLocks noGrp="1"/>
          </p:cNvSpPr>
          <p:nvPr>
            <p:ph sz="half" idx="1"/>
          </p:nvPr>
        </p:nvSpPr>
        <p:spPr>
          <a:xfrm>
            <a:off x="609600" y="692150"/>
            <a:ext cx="11008784" cy="5257800"/>
          </a:xfrm>
        </p:spPr>
        <p:txBody>
          <a:bodyPr/>
          <a:lstStyle>
            <a:lvl1pPr marL="0" indent="0">
              <a:buNone/>
              <a:defRPr sz="2000" baseline="0"/>
            </a:lvl1pPr>
            <a:lvl2pPr>
              <a:defRPr sz="1600" baseline="0"/>
            </a:lvl2pPr>
            <a:lvl3pPr>
              <a:defRPr sz="1400"/>
            </a:lvl3pPr>
            <a:lvl4pPr>
              <a:defRPr sz="1400" baseline="0"/>
            </a:lvl4pPr>
            <a:lvl5pPr>
              <a:defRPr sz="1400"/>
            </a:lvl5pPr>
            <a:lvl6pPr>
              <a:defRPr sz="1800"/>
            </a:lvl6pPr>
            <a:lvl7pPr>
              <a:defRPr sz="1800"/>
            </a:lvl7pPr>
            <a:lvl8pPr>
              <a:defRPr sz="1800"/>
            </a:lvl8pPr>
            <a:lvl9pPr>
              <a:defRPr sz="1800"/>
            </a:lvl9pPr>
          </a:lstStyle>
          <a:p>
            <a:pPr lvl="0"/>
            <a:endParaRPr lang="en-US" noProof="0"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72348" y="6309320"/>
            <a:ext cx="1343360" cy="287468"/>
          </a:xfrm>
          <a:prstGeom prst="rect">
            <a:avLst/>
          </a:prstGeom>
        </p:spPr>
      </p:pic>
    </p:spTree>
    <p:extLst>
      <p:ext uri="{BB962C8B-B14F-4D97-AF65-F5344CB8AC3E}">
        <p14:creationId xmlns:p14="http://schemas.microsoft.com/office/powerpoint/2010/main" val="2086013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noProof="0"/>
              <a:t>1.11.2023</a:t>
            </a:r>
            <a:endParaRPr lang="en-US" noProof="0" dirty="0"/>
          </a:p>
        </p:txBody>
      </p:sp>
      <p:sp>
        <p:nvSpPr>
          <p:cNvPr id="4" name="Footer Placeholder 3"/>
          <p:cNvSpPr>
            <a:spLocks noGrp="1"/>
          </p:cNvSpPr>
          <p:nvPr>
            <p:ph type="ftr" sz="quarter" idx="11"/>
          </p:nvPr>
        </p:nvSpPr>
        <p:spPr/>
        <p:txBody>
          <a:bodyPr/>
          <a:lstStyle/>
          <a:p>
            <a:r>
              <a:rPr lang="fi-FI" noProof="0"/>
              <a:t>Rakentamisen suhdannenäkymät, Pekka Pajakkala</a:t>
            </a:r>
            <a:endParaRPr lang="en-US" noProof="0" dirty="0"/>
          </a:p>
        </p:txBody>
      </p:sp>
      <p:sp>
        <p:nvSpPr>
          <p:cNvPr id="5" name="Slide Number Placeholder 4"/>
          <p:cNvSpPr>
            <a:spLocks noGrp="1"/>
          </p:cNvSpPr>
          <p:nvPr>
            <p:ph type="sldNum" sz="quarter" idx="12"/>
          </p:nvPr>
        </p:nvSpPr>
        <p:spPr/>
        <p:txBody>
          <a:bodyPr/>
          <a:lstStyle/>
          <a:p>
            <a:fld id="{18F57A71-91D3-4A55-B057-23E719EBC73D}" type="slidenum">
              <a:rPr lang="en-US" noProof="0" smtClean="0"/>
              <a:pPr/>
              <a:t>‹#›</a:t>
            </a:fld>
            <a:endParaRPr lang="en-US" noProof="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72348" y="6309320"/>
            <a:ext cx="1343360" cy="287468"/>
          </a:xfrm>
          <a:prstGeom prst="rect">
            <a:avLst/>
          </a:prstGeom>
        </p:spPr>
      </p:pic>
    </p:spTree>
    <p:extLst>
      <p:ext uri="{BB962C8B-B14F-4D97-AF65-F5344CB8AC3E}">
        <p14:creationId xmlns:p14="http://schemas.microsoft.com/office/powerpoint/2010/main" val="1962690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o_otsikolla">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1.11.2023</a:t>
            </a:r>
            <a:endParaRPr lang="en-US" dirty="0"/>
          </a:p>
        </p:txBody>
      </p:sp>
      <p:sp>
        <p:nvSpPr>
          <p:cNvPr id="4" name="Footer Placeholder 3"/>
          <p:cNvSpPr>
            <a:spLocks noGrp="1"/>
          </p:cNvSpPr>
          <p:nvPr>
            <p:ph type="ftr" sz="quarter" idx="11"/>
          </p:nvPr>
        </p:nvSpPr>
        <p:spPr/>
        <p:txBody>
          <a:bodyPr/>
          <a:lstStyle/>
          <a:p>
            <a:r>
              <a:rPr lang="fi-FI" noProof="0"/>
              <a:t>Rakentamisen suhdannenäkymät, Pekka Pajakkala</a:t>
            </a:r>
            <a:endParaRPr lang="en-US" noProof="0" dirty="0"/>
          </a:p>
        </p:txBody>
      </p:sp>
      <p:sp>
        <p:nvSpPr>
          <p:cNvPr id="5" name="Slide Number Placeholder 4"/>
          <p:cNvSpPr>
            <a:spLocks noGrp="1"/>
          </p:cNvSpPr>
          <p:nvPr>
            <p:ph type="sldNum" sz="quarter" idx="12"/>
          </p:nvPr>
        </p:nvSpPr>
        <p:spPr/>
        <p:txBody>
          <a:bodyPr/>
          <a:lstStyle/>
          <a:p>
            <a:fld id="{18F57A71-91D3-4A55-B057-23E719EBC73D}" type="slidenum">
              <a:rPr lang="en-US" noProof="0" smtClean="0"/>
              <a:pPr/>
              <a:t>‹#›</a:t>
            </a:fld>
            <a:endParaRPr lang="en-US" noProof="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72348" y="6309320"/>
            <a:ext cx="1343360" cy="287468"/>
          </a:xfrm>
          <a:prstGeom prst="rect">
            <a:avLst/>
          </a:prstGeom>
        </p:spPr>
      </p:pic>
      <p:sp>
        <p:nvSpPr>
          <p:cNvPr id="6" name="Title 1"/>
          <p:cNvSpPr>
            <a:spLocks noGrp="1"/>
          </p:cNvSpPr>
          <p:nvPr>
            <p:ph type="title"/>
          </p:nvPr>
        </p:nvSpPr>
        <p:spPr>
          <a:xfrm>
            <a:off x="609600" y="476250"/>
            <a:ext cx="10972800" cy="1152525"/>
          </a:xfrm>
        </p:spPr>
        <p:txBody>
          <a:bodyPr/>
          <a:lstStyle/>
          <a:p>
            <a:r>
              <a:rPr lang="fi-FI"/>
              <a:t>Click to edit Master title style</a:t>
            </a:r>
            <a:endParaRPr lang="en-US"/>
          </a:p>
        </p:txBody>
      </p:sp>
    </p:spTree>
    <p:extLst>
      <p:ext uri="{BB962C8B-B14F-4D97-AF65-F5344CB8AC3E}">
        <p14:creationId xmlns:p14="http://schemas.microsoft.com/office/powerpoint/2010/main" val="1667383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petus">
    <p:bg>
      <p:bgPr>
        <a:solidFill>
          <a:srgbClr val="1F7BB6"/>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74306" y="6165344"/>
            <a:ext cx="2238933" cy="480956"/>
          </a:xfrm>
          <a:prstGeom prst="rect">
            <a:avLst/>
          </a:prstGeom>
        </p:spPr>
      </p:pic>
      <p:sp>
        <p:nvSpPr>
          <p:cNvPr id="10" name="Title 1"/>
          <p:cNvSpPr>
            <a:spLocks noGrp="1"/>
          </p:cNvSpPr>
          <p:nvPr>
            <p:ph type="title" hasCustomPrompt="1"/>
          </p:nvPr>
        </p:nvSpPr>
        <p:spPr>
          <a:xfrm>
            <a:off x="624417" y="3068961"/>
            <a:ext cx="10943167" cy="1439863"/>
          </a:xfrm>
        </p:spPr>
        <p:txBody>
          <a:bodyPr anchor="t" anchorCtr="0"/>
          <a:lstStyle>
            <a:lvl1pPr algn="ctr">
              <a:lnSpc>
                <a:spcPct val="80000"/>
              </a:lnSpc>
              <a:defRPr sz="2400" b="0" cap="all">
                <a:solidFill>
                  <a:schemeClr val="bg1"/>
                </a:solidFill>
              </a:defRPr>
            </a:lvl1pPr>
          </a:lstStyle>
          <a:p>
            <a:r>
              <a:rPr lang="en-US" noProof="0" dirty="0"/>
              <a:t>Click to edit master title style</a:t>
            </a:r>
          </a:p>
        </p:txBody>
      </p:sp>
    </p:spTree>
    <p:extLst>
      <p:ext uri="{BB962C8B-B14F-4D97-AF65-F5344CB8AC3E}">
        <p14:creationId xmlns:p14="http://schemas.microsoft.com/office/powerpoint/2010/main" val="2117421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Otsikko ja 1 ku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noProof="0"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72348" y="6309320"/>
            <a:ext cx="1343360" cy="287468"/>
          </a:xfrm>
          <a:prstGeom prst="rect">
            <a:avLst/>
          </a:prstGeom>
        </p:spPr>
      </p:pic>
      <p:sp>
        <p:nvSpPr>
          <p:cNvPr id="6" name="Date Placeholder 5"/>
          <p:cNvSpPr>
            <a:spLocks noGrp="1"/>
          </p:cNvSpPr>
          <p:nvPr>
            <p:ph type="dt" sz="half" idx="10"/>
          </p:nvPr>
        </p:nvSpPr>
        <p:spPr/>
        <p:txBody>
          <a:bodyPr/>
          <a:lstStyle/>
          <a:p>
            <a:r>
              <a:rPr lang="en-US"/>
              <a:t>1.11.2023</a:t>
            </a:r>
            <a:endParaRPr lang="en-US" dirty="0"/>
          </a:p>
        </p:txBody>
      </p:sp>
      <p:sp>
        <p:nvSpPr>
          <p:cNvPr id="9" name="Slide Number Placeholder 8"/>
          <p:cNvSpPr>
            <a:spLocks noGrp="1"/>
          </p:cNvSpPr>
          <p:nvPr>
            <p:ph type="sldNum" sz="quarter" idx="12"/>
          </p:nvPr>
        </p:nvSpPr>
        <p:spPr/>
        <p:txBody>
          <a:bodyPr/>
          <a:lstStyle/>
          <a:p>
            <a:fld id="{18F57A71-91D3-4A55-B057-23E719EBC73D}" type="slidenum">
              <a:rPr lang="en-US" noProof="0" smtClean="0"/>
              <a:pPr/>
              <a:t>‹#›</a:t>
            </a:fld>
            <a:endParaRPr lang="en-US" noProof="0"/>
          </a:p>
        </p:txBody>
      </p:sp>
    </p:spTree>
    <p:extLst>
      <p:ext uri="{BB962C8B-B14F-4D97-AF65-F5344CB8AC3E}">
        <p14:creationId xmlns:p14="http://schemas.microsoft.com/office/powerpoint/2010/main" val="2789314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Blank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noProof="0"/>
              <a:t>1.11.2023</a:t>
            </a:r>
            <a:endParaRPr lang="en-US" noProof="0" dirty="0"/>
          </a:p>
        </p:txBody>
      </p:sp>
      <p:sp>
        <p:nvSpPr>
          <p:cNvPr id="4" name="Footer Placeholder 3"/>
          <p:cNvSpPr>
            <a:spLocks noGrp="1"/>
          </p:cNvSpPr>
          <p:nvPr>
            <p:ph type="ftr" sz="quarter" idx="11"/>
          </p:nvPr>
        </p:nvSpPr>
        <p:spPr/>
        <p:txBody>
          <a:bodyPr/>
          <a:lstStyle/>
          <a:p>
            <a:r>
              <a:rPr lang="en-US"/>
              <a:t>Rakentamisen suhdannenäkymät, Pekka Pajakkala</a:t>
            </a:r>
            <a:endParaRPr lang="en-US" noProof="0" dirty="0"/>
          </a:p>
        </p:txBody>
      </p:sp>
      <p:sp>
        <p:nvSpPr>
          <p:cNvPr id="5" name="Slide Number Placeholder 4"/>
          <p:cNvSpPr>
            <a:spLocks noGrp="1"/>
          </p:cNvSpPr>
          <p:nvPr>
            <p:ph type="sldNum" sz="quarter" idx="12"/>
          </p:nvPr>
        </p:nvSpPr>
        <p:spPr/>
        <p:txBody>
          <a:bodyPr/>
          <a:lstStyle/>
          <a:p>
            <a:fld id="{18F57A71-91D3-4A55-B057-23E719EBC73D}" type="slidenum">
              <a:rPr lang="en-US" noProof="0" smtClean="0"/>
              <a:pPr/>
              <a:t>‹#›</a:t>
            </a:fld>
            <a:endParaRPr lang="en-US" noProof="0"/>
          </a:p>
        </p:txBody>
      </p:sp>
      <p:sp>
        <p:nvSpPr>
          <p:cNvPr id="2" name="Title 1">
            <a:extLst>
              <a:ext uri="{FF2B5EF4-FFF2-40B4-BE49-F238E27FC236}">
                <a16:creationId xmlns:a16="http://schemas.microsoft.com/office/drawing/2014/main" id="{4DB4714B-1AC8-47D7-A2FA-762A4D352098}"/>
              </a:ext>
            </a:extLst>
          </p:cNvPr>
          <p:cNvSpPr>
            <a:spLocks noGrp="1"/>
          </p:cNvSpPr>
          <p:nvPr>
            <p:ph type="title"/>
          </p:nvPr>
        </p:nvSpPr>
        <p:spPr/>
        <p:txBody>
          <a:bodyPr/>
          <a:lstStyle/>
          <a:p>
            <a:r>
              <a:rPr lang="en-US"/>
              <a:t>Click to edit Master title style</a:t>
            </a:r>
            <a:endParaRPr lang="fi-FI"/>
          </a:p>
        </p:txBody>
      </p:sp>
      <p:pic>
        <p:nvPicPr>
          <p:cNvPr id="7" name="Picture 6">
            <a:extLst>
              <a:ext uri="{FF2B5EF4-FFF2-40B4-BE49-F238E27FC236}">
                <a16:creationId xmlns:a16="http://schemas.microsoft.com/office/drawing/2014/main" id="{EE530C0A-839A-4C23-91B6-EA07D7386D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85038" y="6237270"/>
            <a:ext cx="1682544" cy="360000"/>
          </a:xfrm>
          <a:prstGeom prst="rect">
            <a:avLst/>
          </a:prstGeom>
        </p:spPr>
      </p:pic>
    </p:spTree>
    <p:extLst>
      <p:ext uri="{BB962C8B-B14F-4D97-AF65-F5344CB8AC3E}">
        <p14:creationId xmlns:p14="http://schemas.microsoft.com/office/powerpoint/2010/main" val="12173107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1791900563"/>
      </p:ext>
    </p:extLst>
  </p:cSld>
  <p:clrMapOvr>
    <a:masterClrMapping/>
  </p:clrMapOvr>
  <mc:AlternateContent xmlns:mc="http://schemas.openxmlformats.org/markup-compatibility/2006" xmlns:p14="http://schemas.microsoft.com/office/powerpoint/2010/main">
    <mc:Choice Requires="p14">
      <p:transition p14:dur="0" advTm="2000"/>
    </mc:Choice>
    <mc:Fallback xmlns="">
      <p:transition advTm="2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3732245"/>
      </p:ext>
    </p:extLst>
  </p:cSld>
  <p:clrMapOvr>
    <a:masterClrMapping/>
  </p:clrMapOvr>
  <mc:AlternateContent xmlns:mc="http://schemas.openxmlformats.org/markup-compatibility/2006" xmlns:p14="http://schemas.microsoft.com/office/powerpoint/2010/main">
    <mc:Choice Requires="p14">
      <p:transition p14:dur="0" advTm="2000"/>
    </mc:Choice>
    <mc:Fallback xmlns="">
      <p:transition advTm="2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 and Picture 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C7F4B-F32F-41F0-ADDD-2972C936D106}"/>
              </a:ext>
            </a:extLst>
          </p:cNvPr>
          <p:cNvSpPr>
            <a:spLocks noGrp="1"/>
          </p:cNvSpPr>
          <p:nvPr>
            <p:ph type="title"/>
          </p:nvPr>
        </p:nvSpPr>
        <p:spPr/>
        <p:txBody>
          <a:bodyPr/>
          <a:lstStyle/>
          <a:p>
            <a:r>
              <a:rPr lang="fi-FI"/>
              <a:t>Muokkaa ots. perustyyl. napsautt.</a:t>
            </a:r>
          </a:p>
        </p:txBody>
      </p:sp>
      <p:sp>
        <p:nvSpPr>
          <p:cNvPr id="14" name="Content Placeholder 2">
            <a:extLst>
              <a:ext uri="{FF2B5EF4-FFF2-40B4-BE49-F238E27FC236}">
                <a16:creationId xmlns:a16="http://schemas.microsoft.com/office/drawing/2014/main" id="{FA230ECD-10F3-4D02-A3B8-53E6D95BEB2E}"/>
              </a:ext>
            </a:extLst>
          </p:cNvPr>
          <p:cNvSpPr>
            <a:spLocks noGrp="1"/>
          </p:cNvSpPr>
          <p:nvPr>
            <p:ph sz="half" idx="1"/>
          </p:nvPr>
        </p:nvSpPr>
        <p:spPr>
          <a:xfrm>
            <a:off x="982663" y="1844675"/>
            <a:ext cx="4897437" cy="410527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1" name="Picture Placeholder 10"/>
          <p:cNvSpPr>
            <a:spLocks noGrp="1"/>
          </p:cNvSpPr>
          <p:nvPr>
            <p:ph type="pic" sz="quarter" idx="13"/>
          </p:nvPr>
        </p:nvSpPr>
        <p:spPr>
          <a:xfrm>
            <a:off x="6312024" y="1844824"/>
            <a:ext cx="4896544" cy="4104456"/>
          </a:xfrm>
          <a:solidFill>
            <a:schemeClr val="bg2"/>
          </a:solidFill>
        </p:spPr>
        <p:txBody>
          <a:bodyPr/>
          <a:lstStyle>
            <a:lvl1pPr>
              <a:defRPr sz="1000"/>
            </a:lvl1pPr>
          </a:lstStyle>
          <a:p>
            <a:r>
              <a:rPr lang="fi-FI"/>
              <a:t>Lisää kuva napsauttamalla kuvaketta</a:t>
            </a:r>
            <a:endParaRPr lang="fi-FI" dirty="0"/>
          </a:p>
        </p:txBody>
      </p:sp>
      <p:sp>
        <p:nvSpPr>
          <p:cNvPr id="3" name="Date Placeholder 2"/>
          <p:cNvSpPr>
            <a:spLocks noGrp="1"/>
          </p:cNvSpPr>
          <p:nvPr>
            <p:ph type="dt" sz="half" idx="10"/>
          </p:nvPr>
        </p:nvSpPr>
        <p:spPr/>
        <p:txBody>
          <a:bodyPr/>
          <a:lstStyle>
            <a:lvl1pPr>
              <a:defRPr>
                <a:solidFill>
                  <a:schemeClr val="accent2"/>
                </a:solidFill>
              </a:defRPr>
            </a:lvl1pPr>
          </a:lstStyle>
          <a:p>
            <a:r>
              <a:rPr lang="en-US">
                <a:solidFill>
                  <a:srgbClr val="FF6900"/>
                </a:solidFill>
              </a:rPr>
              <a:t>1.11.2023</a:t>
            </a:r>
          </a:p>
        </p:txBody>
      </p:sp>
      <p:sp>
        <p:nvSpPr>
          <p:cNvPr id="4" name="Footer Placeholder 3"/>
          <p:cNvSpPr>
            <a:spLocks noGrp="1"/>
          </p:cNvSpPr>
          <p:nvPr>
            <p:ph type="ftr" sz="quarter" idx="11"/>
          </p:nvPr>
        </p:nvSpPr>
        <p:spPr/>
        <p:txBody>
          <a:bodyPr/>
          <a:lstStyle>
            <a:lvl1pPr>
              <a:defRPr>
                <a:solidFill>
                  <a:schemeClr val="accent2"/>
                </a:solidFill>
              </a:defRPr>
            </a:lvl1pPr>
          </a:lstStyle>
          <a:p>
            <a:r>
              <a:rPr lang="fi-FI">
                <a:solidFill>
                  <a:srgbClr val="FF6900"/>
                </a:solidFill>
              </a:rPr>
              <a:t>Rakentamisen suhdannenäkymät, Pekka Pajakkala</a:t>
            </a:r>
            <a:endParaRPr lang="en-US">
              <a:solidFill>
                <a:srgbClr val="FF6900"/>
              </a:solidFill>
            </a:endParaRPr>
          </a:p>
        </p:txBody>
      </p:sp>
      <p:sp>
        <p:nvSpPr>
          <p:cNvPr id="5" name="Slide Number Placeholder 4"/>
          <p:cNvSpPr>
            <a:spLocks noGrp="1"/>
          </p:cNvSpPr>
          <p:nvPr>
            <p:ph type="sldNum" sz="quarter" idx="12"/>
          </p:nvPr>
        </p:nvSpPr>
        <p:spPr/>
        <p:txBody>
          <a:bodyPr/>
          <a:lstStyle>
            <a:lvl1pPr>
              <a:defRPr>
                <a:solidFill>
                  <a:schemeClr val="accent2"/>
                </a:solidFill>
              </a:defRPr>
            </a:lvl1pPr>
          </a:lstStyle>
          <a:p>
            <a:fld id="{01FEE6BA-E83C-4FBF-B719-E6671631796F}" type="slidenum">
              <a:rPr lang="en-US" smtClean="0">
                <a:solidFill>
                  <a:srgbClr val="FF6900"/>
                </a:solidFill>
              </a:rPr>
              <a:pPr/>
              <a:t>‹#›</a:t>
            </a:fld>
            <a:endParaRPr lang="en-US">
              <a:solidFill>
                <a:srgbClr val="FF6900"/>
              </a:solidFill>
            </a:endParaRPr>
          </a:p>
        </p:txBody>
      </p:sp>
    </p:spTree>
    <p:extLst>
      <p:ext uri="{BB962C8B-B14F-4D97-AF65-F5344CB8AC3E}">
        <p14:creationId xmlns:p14="http://schemas.microsoft.com/office/powerpoint/2010/main" val="633260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usi luku">
    <p:bg>
      <p:bgPr>
        <a:solidFill>
          <a:srgbClr val="1F7BB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4417" y="1628776"/>
            <a:ext cx="10943167" cy="1439863"/>
          </a:xfrm>
        </p:spPr>
        <p:txBody>
          <a:bodyPr anchor="b" anchorCtr="0"/>
          <a:lstStyle>
            <a:lvl1pPr algn="ctr">
              <a:lnSpc>
                <a:spcPts val="5000"/>
              </a:lnSpc>
              <a:defRPr sz="5000" b="0" cap="all">
                <a:solidFill>
                  <a:schemeClr val="bg1"/>
                </a:solidFill>
              </a:defRPr>
            </a:lvl1pPr>
          </a:lstStyle>
          <a:p>
            <a:r>
              <a:rPr lang="en-US" noProof="0" dirty="0"/>
              <a:t>Click to edit master title style</a:t>
            </a:r>
          </a:p>
        </p:txBody>
      </p:sp>
      <p:sp>
        <p:nvSpPr>
          <p:cNvPr id="4" name="Date Placeholder 3"/>
          <p:cNvSpPr>
            <a:spLocks noGrp="1"/>
          </p:cNvSpPr>
          <p:nvPr>
            <p:ph type="dt" sz="half" idx="10"/>
          </p:nvPr>
        </p:nvSpPr>
        <p:spPr/>
        <p:txBody>
          <a:bodyPr/>
          <a:lstStyle/>
          <a:p>
            <a:r>
              <a:rPr lang="en-US" noProof="0"/>
              <a:t>1.11.2023</a:t>
            </a:r>
            <a:endParaRPr lang="en-US" noProof="0" dirty="0"/>
          </a:p>
        </p:txBody>
      </p:sp>
      <p:sp>
        <p:nvSpPr>
          <p:cNvPr id="5" name="Footer Placeholder 4"/>
          <p:cNvSpPr>
            <a:spLocks noGrp="1"/>
          </p:cNvSpPr>
          <p:nvPr>
            <p:ph type="ftr" sz="quarter" idx="11"/>
          </p:nvPr>
        </p:nvSpPr>
        <p:spPr/>
        <p:txBody>
          <a:bodyPr/>
          <a:lstStyle/>
          <a:p>
            <a:r>
              <a:rPr lang="fi-FI" noProof="0"/>
              <a:t>Rakentamisen suhdannenäkymät, Pekka Pajakkala</a:t>
            </a:r>
            <a:endParaRPr lang="en-US" noProof="0" dirty="0"/>
          </a:p>
        </p:txBody>
      </p:sp>
      <p:sp>
        <p:nvSpPr>
          <p:cNvPr id="6" name="Slide Number Placeholder 5"/>
          <p:cNvSpPr>
            <a:spLocks noGrp="1"/>
          </p:cNvSpPr>
          <p:nvPr>
            <p:ph type="sldNum" sz="quarter" idx="12"/>
          </p:nvPr>
        </p:nvSpPr>
        <p:spPr/>
        <p:txBody>
          <a:bodyPr/>
          <a:lstStyle/>
          <a:p>
            <a:fld id="{18F57A71-91D3-4A55-B057-23E719EBC73D}" type="slidenum">
              <a:rPr lang="en-US" noProof="0" smtClean="0"/>
              <a:pPr/>
              <a:t>‹#›</a:t>
            </a:fld>
            <a:endParaRPr lang="en-US" noProof="0" dirty="0"/>
          </a:p>
        </p:txBody>
      </p:sp>
      <p:sp>
        <p:nvSpPr>
          <p:cNvPr id="3" name="TextBox 2"/>
          <p:cNvSpPr txBox="1"/>
          <p:nvPr userDrawn="1"/>
        </p:nvSpPr>
        <p:spPr>
          <a:xfrm>
            <a:off x="9567334" y="6362701"/>
            <a:ext cx="184731" cy="307777"/>
          </a:xfrm>
          <a:prstGeom prst="rect">
            <a:avLst/>
          </a:prstGeom>
          <a:noFill/>
        </p:spPr>
        <p:txBody>
          <a:bodyPr wrap="none" rtlCol="0">
            <a:spAutoFit/>
          </a:bodyPr>
          <a:lstStyle/>
          <a:p>
            <a:endParaRPr lang="en-US" sz="1400"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61972" y="6309320"/>
            <a:ext cx="1343360" cy="287468"/>
          </a:xfrm>
          <a:prstGeom prst="rect">
            <a:avLst/>
          </a:prstGeom>
        </p:spPr>
      </p:pic>
    </p:spTree>
    <p:extLst>
      <p:ext uri="{BB962C8B-B14F-4D97-AF65-F5344CB8AC3E}">
        <p14:creationId xmlns:p14="http://schemas.microsoft.com/office/powerpoint/2010/main" val="69101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tsikko ja yksi tekstipals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tabLst/>
              <a:defRPr/>
            </a:lvl1p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noProof="0" dirty="0"/>
          </a:p>
        </p:txBody>
      </p:sp>
      <p:sp>
        <p:nvSpPr>
          <p:cNvPr id="3" name="Content Placeholder 2"/>
          <p:cNvSpPr>
            <a:spLocks noGrp="1"/>
          </p:cNvSpPr>
          <p:nvPr>
            <p:ph idx="1" hasCustomPrompt="1"/>
          </p:nvPr>
        </p:nvSpPr>
        <p:spPr/>
        <p:txBody>
          <a:bodyPr/>
          <a:lstStyle>
            <a:lvl4pPr>
              <a:defRPr baseline="0"/>
            </a:lvl4pPr>
          </a:lstStyle>
          <a:p>
            <a:pPr lvl="0"/>
            <a:r>
              <a:rPr lang="en-US" noProof="0" dirty="0" err="1"/>
              <a:t>Klikkaa</a:t>
            </a:r>
            <a:r>
              <a:rPr lang="en-US" noProof="0" dirty="0"/>
              <a:t> </a:t>
            </a:r>
            <a:r>
              <a:rPr lang="en-US" noProof="0" dirty="0" err="1"/>
              <a:t>muuttaaksesi</a:t>
            </a:r>
            <a:r>
              <a:rPr lang="en-US" noProof="0" dirty="0"/>
              <a:t> </a:t>
            </a:r>
            <a:r>
              <a:rPr lang="en-US" noProof="0" dirty="0" err="1"/>
              <a:t>leipätekstityyliä</a:t>
            </a:r>
            <a:endParaRPr lang="en-US" noProof="0" dirty="0"/>
          </a:p>
          <a:p>
            <a:pPr lvl="1"/>
            <a:r>
              <a:rPr lang="en-US" noProof="0" dirty="0" err="1"/>
              <a:t>Toinen</a:t>
            </a:r>
            <a:r>
              <a:rPr lang="en-US" noProof="0" dirty="0"/>
              <a:t> </a:t>
            </a:r>
            <a:r>
              <a:rPr lang="en-US" noProof="0" dirty="0" err="1"/>
              <a:t>taso</a:t>
            </a:r>
            <a:endParaRPr lang="en-US" noProof="0" dirty="0"/>
          </a:p>
          <a:p>
            <a:pPr lvl="2"/>
            <a:r>
              <a:rPr lang="en-US" noProof="0" dirty="0" err="1"/>
              <a:t>Kolmas</a:t>
            </a:r>
            <a:r>
              <a:rPr lang="en-US" noProof="0" dirty="0"/>
              <a:t> </a:t>
            </a:r>
            <a:r>
              <a:rPr lang="en-US" noProof="0" dirty="0" err="1"/>
              <a:t>taso</a:t>
            </a:r>
            <a:endParaRPr lang="en-US" noProof="0" dirty="0"/>
          </a:p>
          <a:p>
            <a:pPr lvl="3"/>
            <a:r>
              <a:rPr lang="en-US" noProof="0" dirty="0" err="1"/>
              <a:t>Neljäs</a:t>
            </a:r>
            <a:r>
              <a:rPr lang="en-US" noProof="0" dirty="0"/>
              <a:t> </a:t>
            </a:r>
            <a:r>
              <a:rPr lang="en-US" noProof="0" dirty="0" err="1"/>
              <a:t>taso</a:t>
            </a:r>
            <a:endParaRPr lang="en-US" noProof="0" dirty="0"/>
          </a:p>
          <a:p>
            <a:pPr lvl="4"/>
            <a:r>
              <a:rPr lang="en-US" noProof="0" dirty="0" err="1"/>
              <a:t>Viides</a:t>
            </a:r>
            <a:r>
              <a:rPr lang="en-US" noProof="0" dirty="0"/>
              <a:t> </a:t>
            </a:r>
            <a:r>
              <a:rPr lang="en-US" noProof="0" dirty="0" err="1"/>
              <a:t>taso</a:t>
            </a:r>
            <a:endParaRPr lang="en-US" noProof="0" dirty="0"/>
          </a:p>
        </p:txBody>
      </p:sp>
      <p:sp>
        <p:nvSpPr>
          <p:cNvPr id="4" name="Date Placeholder 3"/>
          <p:cNvSpPr>
            <a:spLocks noGrp="1"/>
          </p:cNvSpPr>
          <p:nvPr>
            <p:ph type="dt" sz="half" idx="10"/>
          </p:nvPr>
        </p:nvSpPr>
        <p:spPr/>
        <p:txBody>
          <a:bodyPr/>
          <a:lstStyle/>
          <a:p>
            <a:r>
              <a:rPr lang="en-US" noProof="0"/>
              <a:t>1.11.2023</a:t>
            </a:r>
            <a:endParaRPr lang="en-US" noProof="0" dirty="0"/>
          </a:p>
        </p:txBody>
      </p:sp>
      <p:sp>
        <p:nvSpPr>
          <p:cNvPr id="5" name="Footer Placeholder 4"/>
          <p:cNvSpPr>
            <a:spLocks noGrp="1"/>
          </p:cNvSpPr>
          <p:nvPr>
            <p:ph type="ftr" sz="quarter" idx="11"/>
          </p:nvPr>
        </p:nvSpPr>
        <p:spPr/>
        <p:txBody>
          <a:bodyPr/>
          <a:lstStyle/>
          <a:p>
            <a:r>
              <a:rPr lang="fi-FI" noProof="0"/>
              <a:t>Rakentamisen suhdannenäkymät, Pekka Pajakkala</a:t>
            </a:r>
            <a:endParaRPr lang="en-US" noProof="0" dirty="0"/>
          </a:p>
        </p:txBody>
      </p:sp>
      <p:sp>
        <p:nvSpPr>
          <p:cNvPr id="6" name="Slide Number Placeholder 5"/>
          <p:cNvSpPr>
            <a:spLocks noGrp="1"/>
          </p:cNvSpPr>
          <p:nvPr>
            <p:ph type="sldNum" sz="quarter" idx="12"/>
          </p:nvPr>
        </p:nvSpPr>
        <p:spPr/>
        <p:txBody>
          <a:bodyPr/>
          <a:lstStyle/>
          <a:p>
            <a:fld id="{18F57A71-91D3-4A55-B057-23E719EBC73D}" type="slidenum">
              <a:rPr lang="en-US" noProof="0" smtClean="0"/>
              <a:pPr/>
              <a:t>‹#›</a:t>
            </a:fld>
            <a:endParaRPr lang="en-US" noProof="0"/>
          </a:p>
        </p:txBody>
      </p:sp>
      <p:sp>
        <p:nvSpPr>
          <p:cNvPr id="7" name="TextBox 6"/>
          <p:cNvSpPr txBox="1"/>
          <p:nvPr userDrawn="1"/>
        </p:nvSpPr>
        <p:spPr>
          <a:xfrm>
            <a:off x="9956800" y="6311901"/>
            <a:ext cx="184731" cy="307777"/>
          </a:xfrm>
          <a:prstGeom prst="rect">
            <a:avLst/>
          </a:prstGeom>
          <a:noFill/>
        </p:spPr>
        <p:txBody>
          <a:bodyPr wrap="none" rtlCol="0">
            <a:spAutoFit/>
          </a:bodyPr>
          <a:lstStyle/>
          <a:p>
            <a:endParaRPr lang="en-US" sz="1400"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72348" y="6309320"/>
            <a:ext cx="1343360" cy="287468"/>
          </a:xfrm>
          <a:prstGeom prst="rect">
            <a:avLst/>
          </a:prstGeom>
        </p:spPr>
      </p:pic>
    </p:spTree>
    <p:extLst>
      <p:ext uri="{BB962C8B-B14F-4D97-AF65-F5344CB8AC3E}">
        <p14:creationId xmlns:p14="http://schemas.microsoft.com/office/powerpoint/2010/main" val="1656107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elkkä tekstisivu">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noProof="0"/>
              <a:t>1.11.2023</a:t>
            </a:r>
            <a:endParaRPr lang="en-US" noProof="0" dirty="0"/>
          </a:p>
        </p:txBody>
      </p:sp>
      <p:sp>
        <p:nvSpPr>
          <p:cNvPr id="3" name="Footer Placeholder 2"/>
          <p:cNvSpPr>
            <a:spLocks noGrp="1"/>
          </p:cNvSpPr>
          <p:nvPr>
            <p:ph type="ftr" sz="quarter" idx="11"/>
          </p:nvPr>
        </p:nvSpPr>
        <p:spPr/>
        <p:txBody>
          <a:bodyPr/>
          <a:lstStyle/>
          <a:p>
            <a:r>
              <a:rPr lang="fi-FI" noProof="0"/>
              <a:t>Rakentamisen suhdannenäkymät, Pekka Pajakkala</a:t>
            </a:r>
            <a:endParaRPr lang="en-US" noProof="0" dirty="0"/>
          </a:p>
        </p:txBody>
      </p:sp>
      <p:sp>
        <p:nvSpPr>
          <p:cNvPr id="4" name="Slide Number Placeholder 3"/>
          <p:cNvSpPr>
            <a:spLocks noGrp="1"/>
          </p:cNvSpPr>
          <p:nvPr>
            <p:ph type="sldNum" sz="quarter" idx="12"/>
          </p:nvPr>
        </p:nvSpPr>
        <p:spPr/>
        <p:txBody>
          <a:bodyPr/>
          <a:lstStyle/>
          <a:p>
            <a:fld id="{18F57A71-91D3-4A55-B057-23E719EBC73D}" type="slidenum">
              <a:rPr lang="en-US" noProof="0" smtClean="0"/>
              <a:pPr/>
              <a:t>‹#›</a:t>
            </a:fld>
            <a:endParaRPr lang="en-US" noProof="0"/>
          </a:p>
        </p:txBody>
      </p:sp>
      <p:sp>
        <p:nvSpPr>
          <p:cNvPr id="6" name="Content Placeholder 2"/>
          <p:cNvSpPr>
            <a:spLocks noGrp="1"/>
          </p:cNvSpPr>
          <p:nvPr>
            <p:ph idx="1" hasCustomPrompt="1"/>
          </p:nvPr>
        </p:nvSpPr>
        <p:spPr>
          <a:xfrm>
            <a:off x="609600" y="1916114"/>
            <a:ext cx="10972800" cy="4033837"/>
          </a:xfrm>
        </p:spPr>
        <p:txBody>
          <a:bodyPr/>
          <a:lstStyle>
            <a:lvl4pPr>
              <a:defRPr baseline="0"/>
            </a:lvl4pPr>
          </a:lstStyle>
          <a:p>
            <a:pPr lvl="0"/>
            <a:r>
              <a:rPr lang="en-US" noProof="0" dirty="0" err="1"/>
              <a:t>Klikkaa</a:t>
            </a:r>
            <a:r>
              <a:rPr lang="en-US" noProof="0" dirty="0"/>
              <a:t> </a:t>
            </a:r>
            <a:r>
              <a:rPr lang="en-US" noProof="0" dirty="0" err="1"/>
              <a:t>muuttaaksesi</a:t>
            </a:r>
            <a:r>
              <a:rPr lang="en-US" noProof="0" dirty="0"/>
              <a:t> </a:t>
            </a:r>
            <a:r>
              <a:rPr lang="en-US" noProof="0" dirty="0" err="1"/>
              <a:t>leipätekstityyliä</a:t>
            </a:r>
            <a:endParaRPr lang="en-US" noProof="0" dirty="0"/>
          </a:p>
          <a:p>
            <a:pPr lvl="1"/>
            <a:r>
              <a:rPr lang="en-US" noProof="0" dirty="0" err="1"/>
              <a:t>Toinen</a:t>
            </a:r>
            <a:r>
              <a:rPr lang="en-US" noProof="0" dirty="0"/>
              <a:t> </a:t>
            </a:r>
            <a:r>
              <a:rPr lang="en-US" noProof="0" dirty="0" err="1"/>
              <a:t>taso</a:t>
            </a:r>
            <a:endParaRPr lang="en-US" noProof="0" dirty="0"/>
          </a:p>
          <a:p>
            <a:pPr lvl="2"/>
            <a:r>
              <a:rPr lang="en-US" noProof="0" dirty="0" err="1"/>
              <a:t>Kolmas</a:t>
            </a:r>
            <a:r>
              <a:rPr lang="en-US" noProof="0" dirty="0"/>
              <a:t> </a:t>
            </a:r>
            <a:r>
              <a:rPr lang="en-US" noProof="0" dirty="0" err="1"/>
              <a:t>taso</a:t>
            </a:r>
            <a:endParaRPr lang="en-US" noProof="0" dirty="0"/>
          </a:p>
          <a:p>
            <a:pPr lvl="3"/>
            <a:r>
              <a:rPr lang="en-US" noProof="0" dirty="0" err="1"/>
              <a:t>Neljäs</a:t>
            </a:r>
            <a:r>
              <a:rPr lang="en-US" noProof="0" dirty="0"/>
              <a:t> </a:t>
            </a:r>
            <a:r>
              <a:rPr lang="en-US" noProof="0" dirty="0" err="1"/>
              <a:t>taso</a:t>
            </a:r>
            <a:endParaRPr lang="en-US" noProof="0" dirty="0"/>
          </a:p>
          <a:p>
            <a:pPr lvl="4"/>
            <a:r>
              <a:rPr lang="en-US" noProof="0" dirty="0" err="1"/>
              <a:t>Viides</a:t>
            </a:r>
            <a:r>
              <a:rPr lang="en-US" noProof="0" dirty="0"/>
              <a:t> </a:t>
            </a:r>
            <a:r>
              <a:rPr lang="en-US" noProof="0" dirty="0" err="1"/>
              <a:t>taso</a:t>
            </a:r>
            <a:endParaRPr lang="en-US" noProof="0"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72341" y="6309311"/>
            <a:ext cx="1343360" cy="287468"/>
          </a:xfrm>
          <a:prstGeom prst="rect">
            <a:avLst/>
          </a:prstGeom>
        </p:spPr>
      </p:pic>
    </p:spTree>
    <p:extLst>
      <p:ext uri="{BB962C8B-B14F-4D97-AF65-F5344CB8AC3E}">
        <p14:creationId xmlns:p14="http://schemas.microsoft.com/office/powerpoint/2010/main" val="1500309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Otsikko ja kaksi tekstipalsta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noProof="0" dirty="0"/>
          </a:p>
        </p:txBody>
      </p:sp>
      <p:sp>
        <p:nvSpPr>
          <p:cNvPr id="3" name="Content Placeholder 2"/>
          <p:cNvSpPr>
            <a:spLocks noGrp="1"/>
          </p:cNvSpPr>
          <p:nvPr>
            <p:ph sz="half" idx="1" hasCustomPrompt="1"/>
          </p:nvPr>
        </p:nvSpPr>
        <p:spPr>
          <a:xfrm>
            <a:off x="609600" y="1916114"/>
            <a:ext cx="5384800" cy="4105275"/>
          </a:xfrm>
        </p:spPr>
        <p:txBody>
          <a:bodyPr/>
          <a:lstStyle>
            <a:lvl1pPr>
              <a:defRPr sz="2000" baseline="0"/>
            </a:lvl1pPr>
            <a:lvl2pPr>
              <a:defRPr sz="1600" baseline="0"/>
            </a:lvl2pPr>
            <a:lvl3pPr>
              <a:defRPr sz="1400"/>
            </a:lvl3pPr>
            <a:lvl4pPr>
              <a:defRPr sz="1400" baseline="0"/>
            </a:lvl4pPr>
            <a:lvl5pPr>
              <a:defRPr sz="1400"/>
            </a:lvl5pPr>
            <a:lvl6pPr>
              <a:defRPr sz="1800"/>
            </a:lvl6pPr>
            <a:lvl7pPr>
              <a:defRPr sz="1800"/>
            </a:lvl7pPr>
            <a:lvl8pPr>
              <a:defRPr sz="1800"/>
            </a:lvl8pPr>
            <a:lvl9pPr>
              <a:defRPr sz="1800"/>
            </a:lvl9pPr>
          </a:lstStyle>
          <a:p>
            <a:pPr lvl="0"/>
            <a:r>
              <a:rPr lang="en-US" noProof="0" dirty="0" err="1"/>
              <a:t>Klikkaa</a:t>
            </a:r>
            <a:r>
              <a:rPr lang="en-US" noProof="0" dirty="0"/>
              <a:t> </a:t>
            </a:r>
            <a:r>
              <a:rPr lang="en-US" noProof="0" dirty="0" err="1"/>
              <a:t>muuttaaksesi</a:t>
            </a:r>
            <a:r>
              <a:rPr lang="en-US" noProof="0" dirty="0"/>
              <a:t> </a:t>
            </a:r>
            <a:r>
              <a:rPr lang="en-US" noProof="0" dirty="0" err="1"/>
              <a:t>leipätekstityyliä</a:t>
            </a:r>
            <a:endParaRPr lang="en-US" noProof="0" dirty="0"/>
          </a:p>
          <a:p>
            <a:pPr lvl="1"/>
            <a:r>
              <a:rPr lang="en-US" noProof="0" dirty="0" err="1"/>
              <a:t>Toinen</a:t>
            </a:r>
            <a:r>
              <a:rPr lang="en-US" noProof="0" dirty="0"/>
              <a:t> </a:t>
            </a:r>
            <a:r>
              <a:rPr lang="en-US" noProof="0" dirty="0" err="1"/>
              <a:t>taso</a:t>
            </a:r>
            <a:endParaRPr lang="en-US" noProof="0" dirty="0"/>
          </a:p>
          <a:p>
            <a:pPr lvl="2"/>
            <a:r>
              <a:rPr lang="en-US" noProof="0" dirty="0" err="1"/>
              <a:t>Kolmas</a:t>
            </a:r>
            <a:r>
              <a:rPr lang="en-US" noProof="0" dirty="0"/>
              <a:t> </a:t>
            </a:r>
            <a:r>
              <a:rPr lang="en-US" noProof="0" dirty="0" err="1"/>
              <a:t>taso</a:t>
            </a:r>
            <a:endParaRPr lang="en-US" noProof="0" dirty="0"/>
          </a:p>
          <a:p>
            <a:pPr lvl="3"/>
            <a:r>
              <a:rPr lang="en-US" noProof="0" dirty="0" err="1"/>
              <a:t>Neljäs</a:t>
            </a:r>
            <a:r>
              <a:rPr lang="en-US" noProof="0" dirty="0"/>
              <a:t> </a:t>
            </a:r>
            <a:r>
              <a:rPr lang="en-US" noProof="0" dirty="0" err="1"/>
              <a:t>taso</a:t>
            </a:r>
            <a:endParaRPr lang="en-US" noProof="0" dirty="0"/>
          </a:p>
          <a:p>
            <a:pPr lvl="4"/>
            <a:r>
              <a:rPr lang="en-US" noProof="0" dirty="0" err="1"/>
              <a:t>Viides</a:t>
            </a:r>
            <a:r>
              <a:rPr lang="en-US" noProof="0" dirty="0"/>
              <a:t> </a:t>
            </a:r>
            <a:r>
              <a:rPr lang="en-US" noProof="0" dirty="0" err="1"/>
              <a:t>taso</a:t>
            </a:r>
            <a:endParaRPr lang="en-US" noProof="0" dirty="0"/>
          </a:p>
        </p:txBody>
      </p:sp>
      <p:sp>
        <p:nvSpPr>
          <p:cNvPr id="4" name="Content Placeholder 3"/>
          <p:cNvSpPr>
            <a:spLocks noGrp="1"/>
          </p:cNvSpPr>
          <p:nvPr>
            <p:ph sz="half" idx="2" hasCustomPrompt="1"/>
          </p:nvPr>
        </p:nvSpPr>
        <p:spPr>
          <a:xfrm>
            <a:off x="6197600" y="1916114"/>
            <a:ext cx="5384800" cy="4105275"/>
          </a:xfrm>
        </p:spPr>
        <p:txBody>
          <a:bodyPr/>
          <a:lstStyle>
            <a:lvl1pPr>
              <a:defRPr sz="20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noProof="0" dirty="0" err="1"/>
              <a:t>Klikkaa</a:t>
            </a:r>
            <a:r>
              <a:rPr lang="en-US" noProof="0" dirty="0"/>
              <a:t> </a:t>
            </a:r>
            <a:r>
              <a:rPr lang="en-US" noProof="0" dirty="0" err="1"/>
              <a:t>muuttaaksesi</a:t>
            </a:r>
            <a:r>
              <a:rPr lang="en-US" noProof="0" dirty="0"/>
              <a:t> </a:t>
            </a:r>
            <a:r>
              <a:rPr lang="en-US" noProof="0" dirty="0" err="1"/>
              <a:t>leipätekstityyliä</a:t>
            </a:r>
            <a:endParaRPr lang="en-US" noProof="0" dirty="0"/>
          </a:p>
          <a:p>
            <a:pPr lvl="1"/>
            <a:r>
              <a:rPr lang="en-US" noProof="0" dirty="0" err="1"/>
              <a:t>Toinen</a:t>
            </a:r>
            <a:r>
              <a:rPr lang="en-US" noProof="0" dirty="0"/>
              <a:t> </a:t>
            </a:r>
            <a:r>
              <a:rPr lang="en-US" noProof="0" dirty="0" err="1"/>
              <a:t>taso</a:t>
            </a:r>
            <a:endParaRPr lang="en-US" noProof="0" dirty="0"/>
          </a:p>
          <a:p>
            <a:pPr lvl="2"/>
            <a:r>
              <a:rPr lang="en-US" noProof="0" dirty="0" err="1"/>
              <a:t>Kolmas</a:t>
            </a:r>
            <a:r>
              <a:rPr lang="en-US" noProof="0" dirty="0"/>
              <a:t> </a:t>
            </a:r>
            <a:r>
              <a:rPr lang="en-US" noProof="0" dirty="0" err="1"/>
              <a:t>taso</a:t>
            </a:r>
            <a:endParaRPr lang="en-US" noProof="0" dirty="0"/>
          </a:p>
          <a:p>
            <a:pPr lvl="3"/>
            <a:r>
              <a:rPr lang="en-US" noProof="0" dirty="0" err="1"/>
              <a:t>Neljäs</a:t>
            </a:r>
            <a:r>
              <a:rPr lang="en-US" noProof="0" dirty="0"/>
              <a:t> </a:t>
            </a:r>
            <a:r>
              <a:rPr lang="en-US" noProof="0" dirty="0" err="1"/>
              <a:t>taso</a:t>
            </a:r>
            <a:endParaRPr lang="en-US" noProof="0" dirty="0"/>
          </a:p>
          <a:p>
            <a:pPr lvl="4"/>
            <a:r>
              <a:rPr lang="en-US" noProof="0" dirty="0" err="1"/>
              <a:t>Viides</a:t>
            </a:r>
            <a:r>
              <a:rPr lang="en-US" noProof="0" dirty="0"/>
              <a:t> </a:t>
            </a:r>
            <a:r>
              <a:rPr lang="en-US" noProof="0" dirty="0" err="1"/>
              <a:t>taso</a:t>
            </a:r>
            <a:endParaRPr lang="en-US" noProof="0" dirty="0"/>
          </a:p>
        </p:txBody>
      </p:sp>
      <p:sp>
        <p:nvSpPr>
          <p:cNvPr id="5" name="Date Placeholder 4"/>
          <p:cNvSpPr>
            <a:spLocks noGrp="1"/>
          </p:cNvSpPr>
          <p:nvPr>
            <p:ph type="dt" sz="half" idx="10"/>
          </p:nvPr>
        </p:nvSpPr>
        <p:spPr/>
        <p:txBody>
          <a:bodyPr/>
          <a:lstStyle/>
          <a:p>
            <a:r>
              <a:rPr lang="en-US" noProof="0"/>
              <a:t>1.11.2023</a:t>
            </a:r>
            <a:endParaRPr lang="en-US" noProof="0" dirty="0"/>
          </a:p>
        </p:txBody>
      </p:sp>
      <p:sp>
        <p:nvSpPr>
          <p:cNvPr id="6" name="Footer Placeholder 5"/>
          <p:cNvSpPr>
            <a:spLocks noGrp="1"/>
          </p:cNvSpPr>
          <p:nvPr>
            <p:ph type="ftr" sz="quarter" idx="11"/>
          </p:nvPr>
        </p:nvSpPr>
        <p:spPr/>
        <p:txBody>
          <a:bodyPr/>
          <a:lstStyle/>
          <a:p>
            <a:r>
              <a:rPr lang="fi-FI" noProof="0"/>
              <a:t>Rakentamisen suhdannenäkymät, Pekka Pajakkala</a:t>
            </a:r>
            <a:endParaRPr lang="en-US" noProof="0" dirty="0"/>
          </a:p>
        </p:txBody>
      </p:sp>
      <p:sp>
        <p:nvSpPr>
          <p:cNvPr id="7" name="Slide Number Placeholder 6"/>
          <p:cNvSpPr>
            <a:spLocks noGrp="1"/>
          </p:cNvSpPr>
          <p:nvPr>
            <p:ph type="sldNum" sz="quarter" idx="12"/>
          </p:nvPr>
        </p:nvSpPr>
        <p:spPr/>
        <p:txBody>
          <a:bodyPr/>
          <a:lstStyle/>
          <a:p>
            <a:fld id="{18F57A71-91D3-4A55-B057-23E719EBC73D}" type="slidenum">
              <a:rPr lang="en-US" noProof="0" smtClean="0"/>
              <a:pPr/>
              <a:t>‹#›</a:t>
            </a:fld>
            <a:endParaRPr lang="en-US" noProof="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72348" y="6309320"/>
            <a:ext cx="1343360" cy="287468"/>
          </a:xfrm>
          <a:prstGeom prst="rect">
            <a:avLst/>
          </a:prstGeom>
        </p:spPr>
      </p:pic>
    </p:spTree>
    <p:extLst>
      <p:ext uri="{BB962C8B-B14F-4D97-AF65-F5344CB8AC3E}">
        <p14:creationId xmlns:p14="http://schemas.microsoft.com/office/powerpoint/2010/main" val="3870525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 teksti ja ku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Click to edit Master title style</a:t>
            </a:r>
            <a:endParaRPr lang="en-US"/>
          </a:p>
        </p:txBody>
      </p:sp>
      <p:sp>
        <p:nvSpPr>
          <p:cNvPr id="3" name="Date Placeholder 2"/>
          <p:cNvSpPr>
            <a:spLocks noGrp="1"/>
          </p:cNvSpPr>
          <p:nvPr>
            <p:ph type="dt" sz="half" idx="10"/>
          </p:nvPr>
        </p:nvSpPr>
        <p:spPr/>
        <p:txBody>
          <a:bodyPr/>
          <a:lstStyle/>
          <a:p>
            <a:r>
              <a:rPr lang="en-US" noProof="0"/>
              <a:t>1.11.2023</a:t>
            </a:r>
            <a:endParaRPr lang="en-US" noProof="0" dirty="0"/>
          </a:p>
        </p:txBody>
      </p:sp>
      <p:sp>
        <p:nvSpPr>
          <p:cNvPr id="4" name="Footer Placeholder 3"/>
          <p:cNvSpPr>
            <a:spLocks noGrp="1"/>
          </p:cNvSpPr>
          <p:nvPr>
            <p:ph type="ftr" sz="quarter" idx="11"/>
          </p:nvPr>
        </p:nvSpPr>
        <p:spPr/>
        <p:txBody>
          <a:bodyPr/>
          <a:lstStyle/>
          <a:p>
            <a:r>
              <a:rPr lang="fi-FI" noProof="0"/>
              <a:t>Rakentamisen suhdannenäkymät, Pekka Pajakkala</a:t>
            </a:r>
            <a:endParaRPr lang="en-US" noProof="0" dirty="0"/>
          </a:p>
        </p:txBody>
      </p:sp>
      <p:sp>
        <p:nvSpPr>
          <p:cNvPr id="5" name="Slide Number Placeholder 4"/>
          <p:cNvSpPr>
            <a:spLocks noGrp="1"/>
          </p:cNvSpPr>
          <p:nvPr>
            <p:ph type="sldNum" sz="quarter" idx="12"/>
          </p:nvPr>
        </p:nvSpPr>
        <p:spPr/>
        <p:txBody>
          <a:bodyPr/>
          <a:lstStyle/>
          <a:p>
            <a:fld id="{18F57A71-91D3-4A55-B057-23E719EBC73D}" type="slidenum">
              <a:rPr lang="en-US" noProof="0" smtClean="0"/>
              <a:pPr/>
              <a:t>‹#›</a:t>
            </a:fld>
            <a:endParaRPr lang="en-US" noProof="0"/>
          </a:p>
        </p:txBody>
      </p:sp>
      <p:sp>
        <p:nvSpPr>
          <p:cNvPr id="7" name="Content Placeholder 2"/>
          <p:cNvSpPr>
            <a:spLocks noGrp="1"/>
          </p:cNvSpPr>
          <p:nvPr>
            <p:ph sz="half" idx="1" hasCustomPrompt="1"/>
          </p:nvPr>
        </p:nvSpPr>
        <p:spPr>
          <a:xfrm>
            <a:off x="609600" y="1916114"/>
            <a:ext cx="6926560" cy="4105275"/>
          </a:xfrm>
        </p:spPr>
        <p:txBody>
          <a:bodyPr/>
          <a:lstStyle>
            <a:lvl1pPr>
              <a:defRPr sz="2000" baseline="0"/>
            </a:lvl1pPr>
            <a:lvl2pPr>
              <a:defRPr sz="1600" baseline="0"/>
            </a:lvl2pPr>
            <a:lvl3pPr>
              <a:defRPr sz="1400"/>
            </a:lvl3pPr>
            <a:lvl4pPr>
              <a:defRPr sz="1400" baseline="0"/>
            </a:lvl4pPr>
            <a:lvl5pPr>
              <a:defRPr sz="1400"/>
            </a:lvl5pPr>
            <a:lvl6pPr>
              <a:defRPr sz="1800"/>
            </a:lvl6pPr>
            <a:lvl7pPr>
              <a:defRPr sz="1800"/>
            </a:lvl7pPr>
            <a:lvl8pPr>
              <a:defRPr sz="1800"/>
            </a:lvl8pPr>
            <a:lvl9pPr>
              <a:defRPr sz="1800"/>
            </a:lvl9pPr>
          </a:lstStyle>
          <a:p>
            <a:pPr lvl="0"/>
            <a:r>
              <a:rPr lang="en-US" noProof="0" dirty="0" err="1"/>
              <a:t>Klikkaa</a:t>
            </a:r>
            <a:r>
              <a:rPr lang="en-US" noProof="0" dirty="0"/>
              <a:t> </a:t>
            </a:r>
            <a:r>
              <a:rPr lang="en-US" noProof="0" dirty="0" err="1"/>
              <a:t>muuttaaksesi</a:t>
            </a:r>
            <a:r>
              <a:rPr lang="en-US" noProof="0" dirty="0"/>
              <a:t> </a:t>
            </a:r>
            <a:r>
              <a:rPr lang="en-US" noProof="0" dirty="0" err="1"/>
              <a:t>leipätekstityyliä</a:t>
            </a:r>
            <a:endParaRPr lang="en-US" noProof="0" dirty="0"/>
          </a:p>
          <a:p>
            <a:pPr lvl="1"/>
            <a:r>
              <a:rPr lang="en-US" noProof="0" dirty="0" err="1"/>
              <a:t>Toinen</a:t>
            </a:r>
            <a:r>
              <a:rPr lang="en-US" noProof="0" dirty="0"/>
              <a:t> </a:t>
            </a:r>
            <a:r>
              <a:rPr lang="en-US" noProof="0" dirty="0" err="1"/>
              <a:t>taso</a:t>
            </a:r>
            <a:endParaRPr lang="en-US" noProof="0" dirty="0"/>
          </a:p>
          <a:p>
            <a:pPr lvl="2"/>
            <a:r>
              <a:rPr lang="en-US" noProof="0" dirty="0" err="1"/>
              <a:t>Kolmas</a:t>
            </a:r>
            <a:r>
              <a:rPr lang="en-US" noProof="0" dirty="0"/>
              <a:t> </a:t>
            </a:r>
            <a:r>
              <a:rPr lang="en-US" noProof="0" dirty="0" err="1"/>
              <a:t>taso</a:t>
            </a:r>
            <a:endParaRPr lang="en-US" noProof="0" dirty="0"/>
          </a:p>
          <a:p>
            <a:pPr lvl="3"/>
            <a:r>
              <a:rPr lang="en-US" noProof="0" dirty="0" err="1"/>
              <a:t>Neljäs</a:t>
            </a:r>
            <a:r>
              <a:rPr lang="en-US" noProof="0" dirty="0"/>
              <a:t> </a:t>
            </a:r>
            <a:r>
              <a:rPr lang="en-US" noProof="0" dirty="0" err="1"/>
              <a:t>taso</a:t>
            </a:r>
            <a:endParaRPr lang="en-US" noProof="0" dirty="0"/>
          </a:p>
          <a:p>
            <a:pPr lvl="4"/>
            <a:r>
              <a:rPr lang="en-US" noProof="0" dirty="0" err="1"/>
              <a:t>Viides</a:t>
            </a:r>
            <a:r>
              <a:rPr lang="en-US" noProof="0" dirty="0"/>
              <a:t> </a:t>
            </a:r>
            <a:r>
              <a:rPr lang="en-US" noProof="0" dirty="0" err="1"/>
              <a:t>taso</a:t>
            </a:r>
            <a:endParaRPr lang="en-US" noProof="0" dirty="0"/>
          </a:p>
        </p:txBody>
      </p:sp>
      <p:sp>
        <p:nvSpPr>
          <p:cNvPr id="8" name="Content Placeholder 2"/>
          <p:cNvSpPr>
            <a:spLocks noGrp="1"/>
          </p:cNvSpPr>
          <p:nvPr>
            <p:ph sz="half" idx="13"/>
          </p:nvPr>
        </p:nvSpPr>
        <p:spPr>
          <a:xfrm>
            <a:off x="7824192" y="1916114"/>
            <a:ext cx="3743392" cy="4033837"/>
          </a:xfrm>
        </p:spPr>
        <p:txBody>
          <a:bodyPr/>
          <a:lstStyle>
            <a:lvl1pPr marL="0" indent="0">
              <a:buNone/>
              <a:defRPr sz="2000" baseline="0"/>
            </a:lvl1pPr>
            <a:lvl2pPr>
              <a:defRPr sz="1600" baseline="0"/>
            </a:lvl2pPr>
            <a:lvl3pPr>
              <a:defRPr sz="1400"/>
            </a:lvl3pPr>
            <a:lvl4pPr>
              <a:defRPr sz="1400" baseline="0"/>
            </a:lvl4pPr>
            <a:lvl5pPr>
              <a:defRPr sz="1400"/>
            </a:lvl5pPr>
            <a:lvl6pPr>
              <a:defRPr sz="1800"/>
            </a:lvl6pPr>
            <a:lvl7pPr>
              <a:defRPr sz="1800"/>
            </a:lvl7pPr>
            <a:lvl8pPr>
              <a:defRPr sz="1800"/>
            </a:lvl8pPr>
            <a:lvl9pPr>
              <a:defRPr sz="1800"/>
            </a:lvl9pPr>
          </a:lstStyle>
          <a:p>
            <a:pPr lvl="0"/>
            <a:endParaRPr lang="en-US" noProof="0"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72348" y="6309320"/>
            <a:ext cx="1343360" cy="287468"/>
          </a:xfrm>
          <a:prstGeom prst="rect">
            <a:avLst/>
          </a:prstGeom>
        </p:spPr>
      </p:pic>
    </p:spTree>
    <p:extLst>
      <p:ext uri="{BB962C8B-B14F-4D97-AF65-F5344CB8AC3E}">
        <p14:creationId xmlns:p14="http://schemas.microsoft.com/office/powerpoint/2010/main" val="4066675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 ja 1 ku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noProof="0" dirty="0"/>
          </a:p>
        </p:txBody>
      </p:sp>
      <p:sp>
        <p:nvSpPr>
          <p:cNvPr id="3" name="Date Placeholder 2"/>
          <p:cNvSpPr>
            <a:spLocks noGrp="1"/>
          </p:cNvSpPr>
          <p:nvPr>
            <p:ph type="dt" sz="half" idx="10"/>
          </p:nvPr>
        </p:nvSpPr>
        <p:spPr/>
        <p:txBody>
          <a:bodyPr/>
          <a:lstStyle/>
          <a:p>
            <a:r>
              <a:rPr lang="en-US" noProof="0"/>
              <a:t>1.11.2023</a:t>
            </a:r>
            <a:endParaRPr lang="en-US" noProof="0" dirty="0"/>
          </a:p>
        </p:txBody>
      </p:sp>
      <p:sp>
        <p:nvSpPr>
          <p:cNvPr id="4" name="Footer Placeholder 3"/>
          <p:cNvSpPr>
            <a:spLocks noGrp="1"/>
          </p:cNvSpPr>
          <p:nvPr>
            <p:ph type="ftr" sz="quarter" idx="11"/>
          </p:nvPr>
        </p:nvSpPr>
        <p:spPr/>
        <p:txBody>
          <a:bodyPr/>
          <a:lstStyle/>
          <a:p>
            <a:r>
              <a:rPr lang="fi-FI" noProof="0"/>
              <a:t>Rakentamisen suhdannenäkymät, Pekka Pajakkala</a:t>
            </a:r>
            <a:endParaRPr lang="en-US" noProof="0" dirty="0"/>
          </a:p>
        </p:txBody>
      </p:sp>
      <p:sp>
        <p:nvSpPr>
          <p:cNvPr id="5" name="Slide Number Placeholder 4"/>
          <p:cNvSpPr>
            <a:spLocks noGrp="1"/>
          </p:cNvSpPr>
          <p:nvPr>
            <p:ph type="sldNum" sz="quarter" idx="12"/>
          </p:nvPr>
        </p:nvSpPr>
        <p:spPr/>
        <p:txBody>
          <a:bodyPr/>
          <a:lstStyle/>
          <a:p>
            <a:fld id="{18F57A71-91D3-4A55-B057-23E719EBC73D}" type="slidenum">
              <a:rPr lang="en-US" noProof="0" smtClean="0"/>
              <a:pPr/>
              <a:t>‹#›</a:t>
            </a:fld>
            <a:endParaRPr lang="en-US" noProof="0"/>
          </a:p>
        </p:txBody>
      </p:sp>
      <p:sp>
        <p:nvSpPr>
          <p:cNvPr id="6" name="Content Placeholder 2"/>
          <p:cNvSpPr>
            <a:spLocks noGrp="1"/>
          </p:cNvSpPr>
          <p:nvPr>
            <p:ph sz="half" idx="1"/>
          </p:nvPr>
        </p:nvSpPr>
        <p:spPr>
          <a:xfrm>
            <a:off x="609600" y="1916114"/>
            <a:ext cx="10957984" cy="4033837"/>
          </a:xfrm>
        </p:spPr>
        <p:txBody>
          <a:bodyPr/>
          <a:lstStyle>
            <a:lvl1pPr marL="0" indent="0">
              <a:buNone/>
              <a:defRPr sz="2000" baseline="0"/>
            </a:lvl1pPr>
            <a:lvl2pPr>
              <a:defRPr sz="1600" baseline="0"/>
            </a:lvl2pPr>
            <a:lvl3pPr>
              <a:defRPr sz="1400"/>
            </a:lvl3pPr>
            <a:lvl4pPr>
              <a:defRPr sz="1400" baseline="0"/>
            </a:lvl4pPr>
            <a:lvl5pPr>
              <a:defRPr sz="1400"/>
            </a:lvl5pPr>
            <a:lvl6pPr>
              <a:defRPr sz="1800"/>
            </a:lvl6pPr>
            <a:lvl7pPr>
              <a:defRPr sz="1800"/>
            </a:lvl7pPr>
            <a:lvl8pPr>
              <a:defRPr sz="1800"/>
            </a:lvl8pPr>
            <a:lvl9pPr>
              <a:defRPr sz="1800"/>
            </a:lvl9pPr>
          </a:lstStyle>
          <a:p>
            <a:pPr lvl="0"/>
            <a:endParaRPr lang="en-US" noProof="0"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72348" y="6309320"/>
            <a:ext cx="1343360" cy="287468"/>
          </a:xfrm>
          <a:prstGeom prst="rect">
            <a:avLst/>
          </a:prstGeom>
        </p:spPr>
      </p:pic>
    </p:spTree>
    <p:extLst>
      <p:ext uri="{BB962C8B-B14F-4D97-AF65-F5344CB8AC3E}">
        <p14:creationId xmlns:p14="http://schemas.microsoft.com/office/powerpoint/2010/main" val="2671731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tsikko ja 2 kuva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
        <p:nvSpPr>
          <p:cNvPr id="3" name="Date Placeholder 2"/>
          <p:cNvSpPr>
            <a:spLocks noGrp="1"/>
          </p:cNvSpPr>
          <p:nvPr>
            <p:ph type="dt" sz="half" idx="10"/>
          </p:nvPr>
        </p:nvSpPr>
        <p:spPr/>
        <p:txBody>
          <a:bodyPr/>
          <a:lstStyle/>
          <a:p>
            <a:r>
              <a:rPr lang="en-US" noProof="0"/>
              <a:t>1.11.2023</a:t>
            </a:r>
            <a:endParaRPr lang="en-US" noProof="0" dirty="0"/>
          </a:p>
        </p:txBody>
      </p:sp>
      <p:sp>
        <p:nvSpPr>
          <p:cNvPr id="4" name="Footer Placeholder 3"/>
          <p:cNvSpPr>
            <a:spLocks noGrp="1"/>
          </p:cNvSpPr>
          <p:nvPr>
            <p:ph type="ftr" sz="quarter" idx="11"/>
          </p:nvPr>
        </p:nvSpPr>
        <p:spPr/>
        <p:txBody>
          <a:bodyPr/>
          <a:lstStyle/>
          <a:p>
            <a:r>
              <a:rPr lang="fi-FI" noProof="0"/>
              <a:t>Rakentamisen suhdannenäkymät, Pekka Pajakkala</a:t>
            </a:r>
            <a:endParaRPr lang="en-US" noProof="0" dirty="0"/>
          </a:p>
        </p:txBody>
      </p:sp>
      <p:sp>
        <p:nvSpPr>
          <p:cNvPr id="5" name="Slide Number Placeholder 4"/>
          <p:cNvSpPr>
            <a:spLocks noGrp="1"/>
          </p:cNvSpPr>
          <p:nvPr>
            <p:ph type="sldNum" sz="quarter" idx="12"/>
          </p:nvPr>
        </p:nvSpPr>
        <p:spPr/>
        <p:txBody>
          <a:bodyPr/>
          <a:lstStyle/>
          <a:p>
            <a:fld id="{18F57A71-91D3-4A55-B057-23E719EBC73D}" type="slidenum">
              <a:rPr lang="en-US" noProof="0" smtClean="0"/>
              <a:pPr/>
              <a:t>‹#›</a:t>
            </a:fld>
            <a:endParaRPr lang="en-US" noProof="0"/>
          </a:p>
        </p:txBody>
      </p:sp>
      <p:sp>
        <p:nvSpPr>
          <p:cNvPr id="7" name="Content Placeholder 2"/>
          <p:cNvSpPr>
            <a:spLocks noGrp="1"/>
          </p:cNvSpPr>
          <p:nvPr>
            <p:ph sz="half" idx="1"/>
          </p:nvPr>
        </p:nvSpPr>
        <p:spPr>
          <a:xfrm>
            <a:off x="609600" y="1916114"/>
            <a:ext cx="7022571" cy="4033837"/>
          </a:xfrm>
        </p:spPr>
        <p:txBody>
          <a:bodyPr/>
          <a:lstStyle>
            <a:lvl1pPr marL="0" indent="0">
              <a:buNone/>
              <a:defRPr sz="2000" baseline="0"/>
            </a:lvl1pPr>
            <a:lvl2pPr>
              <a:defRPr sz="1600" baseline="0"/>
            </a:lvl2pPr>
            <a:lvl3pPr>
              <a:defRPr sz="1400"/>
            </a:lvl3pPr>
            <a:lvl4pPr>
              <a:defRPr sz="1400" baseline="0"/>
            </a:lvl4pPr>
            <a:lvl5pPr>
              <a:defRPr sz="1400"/>
            </a:lvl5pPr>
            <a:lvl6pPr>
              <a:defRPr sz="1800"/>
            </a:lvl6pPr>
            <a:lvl7pPr>
              <a:defRPr sz="1800"/>
            </a:lvl7pPr>
            <a:lvl8pPr>
              <a:defRPr sz="1800"/>
            </a:lvl8pPr>
            <a:lvl9pPr>
              <a:defRPr sz="1800"/>
            </a:lvl9pPr>
          </a:lstStyle>
          <a:p>
            <a:pPr lvl="0"/>
            <a:endParaRPr lang="en-US" noProof="0" dirty="0"/>
          </a:p>
        </p:txBody>
      </p:sp>
      <p:sp>
        <p:nvSpPr>
          <p:cNvPr id="8" name="Content Placeholder 2"/>
          <p:cNvSpPr>
            <a:spLocks noGrp="1"/>
          </p:cNvSpPr>
          <p:nvPr>
            <p:ph sz="half" idx="13"/>
          </p:nvPr>
        </p:nvSpPr>
        <p:spPr>
          <a:xfrm>
            <a:off x="7824192" y="1916114"/>
            <a:ext cx="3743392" cy="4033837"/>
          </a:xfrm>
        </p:spPr>
        <p:txBody>
          <a:bodyPr/>
          <a:lstStyle>
            <a:lvl1pPr marL="0" indent="0">
              <a:buNone/>
              <a:defRPr sz="2000" baseline="0"/>
            </a:lvl1pPr>
            <a:lvl2pPr>
              <a:defRPr sz="1600" baseline="0"/>
            </a:lvl2pPr>
            <a:lvl3pPr>
              <a:defRPr sz="1400"/>
            </a:lvl3pPr>
            <a:lvl4pPr>
              <a:defRPr sz="1400" baseline="0"/>
            </a:lvl4pPr>
            <a:lvl5pPr>
              <a:defRPr sz="1400"/>
            </a:lvl5pPr>
            <a:lvl6pPr>
              <a:defRPr sz="1800"/>
            </a:lvl6pPr>
            <a:lvl7pPr>
              <a:defRPr sz="1800"/>
            </a:lvl7pPr>
            <a:lvl8pPr>
              <a:defRPr sz="1800"/>
            </a:lvl8pPr>
            <a:lvl9pPr>
              <a:defRPr sz="1800"/>
            </a:lvl9pPr>
          </a:lstStyle>
          <a:p>
            <a:pPr lvl="0"/>
            <a:endParaRPr lang="en-US" noProof="0"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72348" y="6309320"/>
            <a:ext cx="1343360" cy="287468"/>
          </a:xfrm>
          <a:prstGeom prst="rect">
            <a:avLst/>
          </a:prstGeom>
        </p:spPr>
      </p:pic>
    </p:spTree>
    <p:extLst>
      <p:ext uri="{BB962C8B-B14F-4D97-AF65-F5344CB8AC3E}">
        <p14:creationId xmlns:p14="http://schemas.microsoft.com/office/powerpoint/2010/main" val="3399275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tsikko ja 3 kuva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Click to edit Master title style</a:t>
            </a:r>
            <a:endParaRPr lang="en-US"/>
          </a:p>
        </p:txBody>
      </p:sp>
      <p:sp>
        <p:nvSpPr>
          <p:cNvPr id="3" name="Date Placeholder 2"/>
          <p:cNvSpPr>
            <a:spLocks noGrp="1"/>
          </p:cNvSpPr>
          <p:nvPr>
            <p:ph type="dt" sz="half" idx="10"/>
          </p:nvPr>
        </p:nvSpPr>
        <p:spPr/>
        <p:txBody>
          <a:bodyPr/>
          <a:lstStyle/>
          <a:p>
            <a:r>
              <a:rPr lang="en-US" noProof="0"/>
              <a:t>1.11.2023</a:t>
            </a:r>
            <a:endParaRPr lang="en-US" noProof="0" dirty="0"/>
          </a:p>
        </p:txBody>
      </p:sp>
      <p:sp>
        <p:nvSpPr>
          <p:cNvPr id="4" name="Footer Placeholder 3"/>
          <p:cNvSpPr>
            <a:spLocks noGrp="1"/>
          </p:cNvSpPr>
          <p:nvPr>
            <p:ph type="ftr" sz="quarter" idx="11"/>
          </p:nvPr>
        </p:nvSpPr>
        <p:spPr/>
        <p:txBody>
          <a:bodyPr/>
          <a:lstStyle/>
          <a:p>
            <a:r>
              <a:rPr lang="fi-FI" noProof="0"/>
              <a:t>Rakentamisen suhdannenäkymät, Pekka Pajakkala</a:t>
            </a:r>
            <a:endParaRPr lang="en-US" noProof="0" dirty="0"/>
          </a:p>
        </p:txBody>
      </p:sp>
      <p:sp>
        <p:nvSpPr>
          <p:cNvPr id="5" name="Slide Number Placeholder 4"/>
          <p:cNvSpPr>
            <a:spLocks noGrp="1"/>
          </p:cNvSpPr>
          <p:nvPr>
            <p:ph type="sldNum" sz="quarter" idx="12"/>
          </p:nvPr>
        </p:nvSpPr>
        <p:spPr/>
        <p:txBody>
          <a:bodyPr/>
          <a:lstStyle/>
          <a:p>
            <a:fld id="{18F57A71-91D3-4A55-B057-23E719EBC73D}" type="slidenum">
              <a:rPr lang="en-US" noProof="0" smtClean="0"/>
              <a:pPr/>
              <a:t>‹#›</a:t>
            </a:fld>
            <a:endParaRPr lang="en-US" noProof="0"/>
          </a:p>
        </p:txBody>
      </p:sp>
      <p:sp>
        <p:nvSpPr>
          <p:cNvPr id="9" name="Content Placeholder 2"/>
          <p:cNvSpPr>
            <a:spLocks noGrp="1"/>
          </p:cNvSpPr>
          <p:nvPr>
            <p:ph sz="half" idx="1"/>
          </p:nvPr>
        </p:nvSpPr>
        <p:spPr>
          <a:xfrm>
            <a:off x="609600" y="1916114"/>
            <a:ext cx="7022571" cy="4033837"/>
          </a:xfrm>
        </p:spPr>
        <p:txBody>
          <a:bodyPr/>
          <a:lstStyle>
            <a:lvl1pPr marL="0" indent="0">
              <a:buNone/>
              <a:defRPr sz="2000" baseline="0"/>
            </a:lvl1pPr>
            <a:lvl2pPr>
              <a:defRPr sz="1600" baseline="0"/>
            </a:lvl2pPr>
            <a:lvl3pPr>
              <a:defRPr sz="1400"/>
            </a:lvl3pPr>
            <a:lvl4pPr>
              <a:defRPr sz="1400" baseline="0"/>
            </a:lvl4pPr>
            <a:lvl5pPr>
              <a:defRPr sz="1400"/>
            </a:lvl5pPr>
            <a:lvl6pPr>
              <a:defRPr sz="1800"/>
            </a:lvl6pPr>
            <a:lvl7pPr>
              <a:defRPr sz="1800"/>
            </a:lvl7pPr>
            <a:lvl8pPr>
              <a:defRPr sz="1800"/>
            </a:lvl8pPr>
            <a:lvl9pPr>
              <a:defRPr sz="1800"/>
            </a:lvl9pPr>
          </a:lstStyle>
          <a:p>
            <a:pPr lvl="0"/>
            <a:endParaRPr lang="en-US" noProof="0" dirty="0"/>
          </a:p>
        </p:txBody>
      </p:sp>
      <p:sp>
        <p:nvSpPr>
          <p:cNvPr id="10" name="Content Placeholder 2"/>
          <p:cNvSpPr>
            <a:spLocks noGrp="1"/>
          </p:cNvSpPr>
          <p:nvPr>
            <p:ph sz="half" idx="14"/>
          </p:nvPr>
        </p:nvSpPr>
        <p:spPr>
          <a:xfrm>
            <a:off x="7830557" y="4005065"/>
            <a:ext cx="3743392" cy="1936940"/>
          </a:xfrm>
        </p:spPr>
        <p:txBody>
          <a:bodyPr/>
          <a:lstStyle>
            <a:lvl1pPr marL="0" indent="0">
              <a:buNone/>
              <a:defRPr sz="2000" baseline="0"/>
            </a:lvl1pPr>
            <a:lvl2pPr>
              <a:defRPr sz="1600" baseline="0"/>
            </a:lvl2pPr>
            <a:lvl3pPr>
              <a:defRPr sz="1400"/>
            </a:lvl3pPr>
            <a:lvl4pPr>
              <a:defRPr sz="1400" baseline="0"/>
            </a:lvl4pPr>
            <a:lvl5pPr>
              <a:defRPr sz="1400"/>
            </a:lvl5pPr>
            <a:lvl6pPr>
              <a:defRPr sz="1800"/>
            </a:lvl6pPr>
            <a:lvl7pPr>
              <a:defRPr sz="1800"/>
            </a:lvl7pPr>
            <a:lvl8pPr>
              <a:defRPr sz="1800"/>
            </a:lvl8pPr>
            <a:lvl9pPr>
              <a:defRPr sz="1800"/>
            </a:lvl9pPr>
          </a:lstStyle>
          <a:p>
            <a:pPr lvl="0"/>
            <a:endParaRPr lang="en-US" noProof="0" dirty="0"/>
          </a:p>
        </p:txBody>
      </p:sp>
      <p:sp>
        <p:nvSpPr>
          <p:cNvPr id="11" name="Content Placeholder 2"/>
          <p:cNvSpPr>
            <a:spLocks noGrp="1"/>
          </p:cNvSpPr>
          <p:nvPr>
            <p:ph sz="half" idx="15"/>
          </p:nvPr>
        </p:nvSpPr>
        <p:spPr>
          <a:xfrm>
            <a:off x="7844215" y="1916832"/>
            <a:ext cx="3743392" cy="1936940"/>
          </a:xfrm>
        </p:spPr>
        <p:txBody>
          <a:bodyPr/>
          <a:lstStyle>
            <a:lvl1pPr marL="0" indent="0">
              <a:buNone/>
              <a:defRPr sz="2000" baseline="0"/>
            </a:lvl1pPr>
            <a:lvl2pPr>
              <a:defRPr sz="1600" baseline="0"/>
            </a:lvl2pPr>
            <a:lvl3pPr>
              <a:defRPr sz="1400"/>
            </a:lvl3pPr>
            <a:lvl4pPr>
              <a:defRPr sz="1400" baseline="0"/>
            </a:lvl4pPr>
            <a:lvl5pPr>
              <a:defRPr sz="1400"/>
            </a:lvl5pPr>
            <a:lvl6pPr>
              <a:defRPr sz="1800"/>
            </a:lvl6pPr>
            <a:lvl7pPr>
              <a:defRPr sz="1800"/>
            </a:lvl7pPr>
            <a:lvl8pPr>
              <a:defRPr sz="1800"/>
            </a:lvl8pPr>
            <a:lvl9pPr>
              <a:defRPr sz="1800"/>
            </a:lvl9pPr>
          </a:lstStyle>
          <a:p>
            <a:pPr lvl="0"/>
            <a:endParaRPr lang="en-US" noProof="0"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72348" y="6309320"/>
            <a:ext cx="1343360" cy="287468"/>
          </a:xfrm>
          <a:prstGeom prst="rect">
            <a:avLst/>
          </a:prstGeom>
        </p:spPr>
      </p:pic>
    </p:spTree>
    <p:extLst>
      <p:ext uri="{BB962C8B-B14F-4D97-AF65-F5344CB8AC3E}">
        <p14:creationId xmlns:p14="http://schemas.microsoft.com/office/powerpoint/2010/main" val="1920208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476250"/>
            <a:ext cx="10972800" cy="1152525"/>
          </a:xfrm>
          <a:prstGeom prst="rect">
            <a:avLst/>
          </a:prstGeom>
        </p:spPr>
        <p:txBody>
          <a:bodyPr vert="horz" lIns="91440" tIns="45720" rIns="91440" bIns="45720" rtlCol="0" anchor="ctr">
            <a:noAutofit/>
          </a:bodyPr>
          <a:lstStyle/>
          <a:p>
            <a:r>
              <a:rPr lang="fi-FI" dirty="0" err="1"/>
              <a:t>Click</a:t>
            </a:r>
            <a:r>
              <a:rPr lang="fi-FI" dirty="0"/>
              <a:t> to </a:t>
            </a:r>
            <a:r>
              <a:rPr lang="fi-FI" dirty="0" err="1"/>
              <a:t>edit</a:t>
            </a:r>
            <a:r>
              <a:rPr lang="fi-FI" dirty="0"/>
              <a:t> </a:t>
            </a:r>
            <a:r>
              <a:rPr lang="fi-FI" dirty="0" err="1"/>
              <a:t>Master</a:t>
            </a:r>
            <a:r>
              <a:rPr lang="fi-FI" dirty="0"/>
              <a:t> </a:t>
            </a:r>
            <a:r>
              <a:rPr lang="fi-FI" dirty="0" err="1"/>
              <a:t>title</a:t>
            </a:r>
            <a:r>
              <a:rPr lang="fi-FI" dirty="0"/>
              <a:t> </a:t>
            </a:r>
            <a:r>
              <a:rPr lang="fi-FI" dirty="0" err="1"/>
              <a:t>style</a:t>
            </a:r>
            <a:endParaRPr lang="en-US" dirty="0"/>
          </a:p>
        </p:txBody>
      </p:sp>
      <p:sp>
        <p:nvSpPr>
          <p:cNvPr id="3" name="Text Placeholder 2"/>
          <p:cNvSpPr>
            <a:spLocks noGrp="1"/>
          </p:cNvSpPr>
          <p:nvPr>
            <p:ph type="body" idx="1"/>
          </p:nvPr>
        </p:nvSpPr>
        <p:spPr>
          <a:xfrm>
            <a:off x="609600" y="1916114"/>
            <a:ext cx="10972800" cy="4033837"/>
          </a:xfrm>
          <a:prstGeom prst="rect">
            <a:avLst/>
          </a:prstGeom>
        </p:spPr>
        <p:txBody>
          <a:bodyPr vert="horz" lIns="91440" tIns="45720" rIns="91440" bIns="45720" rtlCol="0">
            <a:noAutofit/>
          </a:bodyPr>
          <a:lstStyle/>
          <a:p>
            <a:pPr lvl="0"/>
            <a:r>
              <a:rPr lang="en-US" dirty="0" err="1"/>
              <a:t>Klikkaa</a:t>
            </a:r>
            <a:r>
              <a:rPr lang="en-US" dirty="0"/>
              <a:t> </a:t>
            </a:r>
            <a:r>
              <a:rPr lang="en-US" dirty="0" err="1"/>
              <a:t>muuttaaksesi</a:t>
            </a:r>
            <a:r>
              <a:rPr lang="en-US" dirty="0"/>
              <a:t> </a:t>
            </a:r>
            <a:r>
              <a:rPr lang="en-US" dirty="0" err="1"/>
              <a:t>leipätekstityyliä</a:t>
            </a:r>
            <a:endParaRPr lang="en-US" dirty="0"/>
          </a:p>
          <a:p>
            <a:pPr lvl="1"/>
            <a:r>
              <a:rPr lang="en-US" dirty="0" err="1"/>
              <a:t>Toinen</a:t>
            </a:r>
            <a:r>
              <a:rPr lang="en-US" dirty="0"/>
              <a:t> </a:t>
            </a:r>
            <a:r>
              <a:rPr lang="en-US" dirty="0" err="1"/>
              <a:t>taso</a:t>
            </a:r>
            <a:endParaRPr lang="en-US" dirty="0"/>
          </a:p>
          <a:p>
            <a:pPr lvl="2"/>
            <a:r>
              <a:rPr lang="en-US" dirty="0" err="1"/>
              <a:t>Kolmas</a:t>
            </a:r>
            <a:r>
              <a:rPr lang="en-US" dirty="0"/>
              <a:t> </a:t>
            </a:r>
            <a:r>
              <a:rPr lang="en-US" dirty="0" err="1"/>
              <a:t>taso</a:t>
            </a:r>
            <a:endParaRPr lang="en-US" dirty="0"/>
          </a:p>
          <a:p>
            <a:pPr lvl="3"/>
            <a:r>
              <a:rPr lang="en-US" dirty="0" err="1"/>
              <a:t>Neljäs</a:t>
            </a:r>
            <a:r>
              <a:rPr lang="en-US" dirty="0"/>
              <a:t> </a:t>
            </a:r>
            <a:r>
              <a:rPr lang="en-US" dirty="0" err="1"/>
              <a:t>taso</a:t>
            </a:r>
            <a:endParaRPr lang="en-US" dirty="0"/>
          </a:p>
          <a:p>
            <a:pPr lvl="4"/>
            <a:r>
              <a:rPr lang="en-US" dirty="0" err="1"/>
              <a:t>Viides</a:t>
            </a:r>
            <a:r>
              <a:rPr lang="en-US" dirty="0"/>
              <a:t> </a:t>
            </a:r>
            <a:r>
              <a:rPr lang="en-US" dirty="0" err="1"/>
              <a:t>taso</a:t>
            </a:r>
            <a:endParaRPr lang="en-US" dirty="0"/>
          </a:p>
        </p:txBody>
      </p:sp>
      <p:sp>
        <p:nvSpPr>
          <p:cNvPr id="4" name="Date Placeholder 3"/>
          <p:cNvSpPr>
            <a:spLocks noGrp="1"/>
          </p:cNvSpPr>
          <p:nvPr>
            <p:ph type="dt" sz="half" idx="2"/>
          </p:nvPr>
        </p:nvSpPr>
        <p:spPr>
          <a:xfrm>
            <a:off x="1103446" y="6309320"/>
            <a:ext cx="1056117" cy="215900"/>
          </a:xfrm>
          <a:prstGeom prst="rect">
            <a:avLst/>
          </a:prstGeom>
        </p:spPr>
        <p:txBody>
          <a:bodyPr vert="horz" lIns="91440" tIns="7200" rIns="91440" bIns="7200" rtlCol="0" anchor="b" anchorCtr="0"/>
          <a:lstStyle>
            <a:lvl1pPr algn="l">
              <a:defRPr sz="1000">
                <a:solidFill>
                  <a:schemeClr val="tx1"/>
                </a:solidFill>
              </a:defRPr>
            </a:lvl1pPr>
          </a:lstStyle>
          <a:p>
            <a:r>
              <a:rPr lang="en-US"/>
              <a:t>1.11.2023</a:t>
            </a:r>
            <a:endParaRPr lang="en-US" dirty="0"/>
          </a:p>
        </p:txBody>
      </p:sp>
      <p:sp>
        <p:nvSpPr>
          <p:cNvPr id="5" name="Footer Placeholder 4"/>
          <p:cNvSpPr>
            <a:spLocks noGrp="1"/>
          </p:cNvSpPr>
          <p:nvPr>
            <p:ph type="ftr" sz="quarter" idx="3"/>
          </p:nvPr>
        </p:nvSpPr>
        <p:spPr>
          <a:xfrm>
            <a:off x="2159563" y="6309320"/>
            <a:ext cx="6912768" cy="216024"/>
          </a:xfrm>
          <a:prstGeom prst="rect">
            <a:avLst/>
          </a:prstGeom>
        </p:spPr>
        <p:txBody>
          <a:bodyPr vert="horz" lIns="91440" tIns="7200" rIns="91440" bIns="7200" rtlCol="0" anchor="b" anchorCtr="0"/>
          <a:lstStyle>
            <a:lvl1pPr algn="l">
              <a:defRPr sz="1000">
                <a:solidFill>
                  <a:schemeClr val="tx1"/>
                </a:solidFill>
              </a:defRPr>
            </a:lvl1pPr>
          </a:lstStyle>
          <a:p>
            <a:r>
              <a:rPr lang="fi-FI" noProof="0"/>
              <a:t>Rakentamisen suhdannenäkymät, Pekka Pajakkala</a:t>
            </a:r>
            <a:endParaRPr lang="en-US" noProof="0" dirty="0"/>
          </a:p>
        </p:txBody>
      </p:sp>
      <p:sp>
        <p:nvSpPr>
          <p:cNvPr id="6" name="Slide Number Placeholder 5"/>
          <p:cNvSpPr>
            <a:spLocks noGrp="1"/>
          </p:cNvSpPr>
          <p:nvPr>
            <p:ph type="sldNum" sz="quarter" idx="4"/>
          </p:nvPr>
        </p:nvSpPr>
        <p:spPr>
          <a:xfrm>
            <a:off x="624418" y="6309321"/>
            <a:ext cx="479028" cy="215900"/>
          </a:xfrm>
          <a:prstGeom prst="rect">
            <a:avLst/>
          </a:prstGeom>
        </p:spPr>
        <p:txBody>
          <a:bodyPr vert="horz" lIns="91440" tIns="7200" rIns="91440" bIns="7200" rtlCol="0" anchor="b" anchorCtr="0"/>
          <a:lstStyle>
            <a:lvl1pPr algn="l">
              <a:defRPr sz="1000">
                <a:solidFill>
                  <a:schemeClr val="tx1"/>
                </a:solidFill>
              </a:defRPr>
            </a:lvl1pPr>
          </a:lstStyle>
          <a:p>
            <a:fld id="{18F57A71-91D3-4A55-B057-23E719EBC73D}" type="slidenum">
              <a:rPr lang="en-US" noProof="0" smtClean="0"/>
              <a:pPr/>
              <a:t>‹#›</a:t>
            </a:fld>
            <a:endParaRPr lang="en-US" noProof="0"/>
          </a:p>
        </p:txBody>
      </p:sp>
      <p:sp>
        <p:nvSpPr>
          <p:cNvPr id="7" name="TextBox 6"/>
          <p:cNvSpPr txBox="1"/>
          <p:nvPr userDrawn="1"/>
        </p:nvSpPr>
        <p:spPr>
          <a:xfrm>
            <a:off x="4114800" y="787401"/>
            <a:ext cx="184731" cy="307777"/>
          </a:xfrm>
          <a:prstGeom prst="rect">
            <a:avLst/>
          </a:prstGeom>
          <a:noFill/>
        </p:spPr>
        <p:txBody>
          <a:bodyPr wrap="none" rtlCol="0">
            <a:spAutoFit/>
          </a:bodyPr>
          <a:lstStyle/>
          <a:p>
            <a:endParaRPr lang="en-US" sz="1400" dirty="0"/>
          </a:p>
        </p:txBody>
      </p:sp>
    </p:spTree>
    <p:extLst>
      <p:ext uri="{BB962C8B-B14F-4D97-AF65-F5344CB8AC3E}">
        <p14:creationId xmlns:p14="http://schemas.microsoft.com/office/powerpoint/2010/main" val="2494430013"/>
      </p:ext>
    </p:extLst>
  </p:cSld>
  <p:clrMap bg1="lt1" tx1="dk1" bg2="lt2" tx2="dk2" accent1="accent1" accent2="accent2" accent3="accent3" accent4="accent4" accent5="accent5" accent6="accent6" hlink="hlink" folHlink="folHlink"/>
  <p:sldLayoutIdLst>
    <p:sldLayoutId id="2147483661" r:id="rId1"/>
    <p:sldLayoutId id="2147483651" r:id="rId2"/>
    <p:sldLayoutId id="2147483650" r:id="rId3"/>
    <p:sldLayoutId id="2147483655" r:id="rId4"/>
    <p:sldLayoutId id="2147483652" r:id="rId5"/>
    <p:sldLayoutId id="2147483662" r:id="rId6"/>
    <p:sldLayoutId id="2147483654" r:id="rId7"/>
    <p:sldLayoutId id="2147483659" r:id="rId8"/>
    <p:sldLayoutId id="2147483660" r:id="rId9"/>
    <p:sldLayoutId id="2147483663" r:id="rId10"/>
    <p:sldLayoutId id="2147483657" r:id="rId11"/>
    <p:sldLayoutId id="2147483664" r:id="rId12"/>
    <p:sldLayoutId id="2147483658" r:id="rId13"/>
    <p:sldLayoutId id="2147483665" r:id="rId14"/>
    <p:sldLayoutId id="2147483666" r:id="rId15"/>
    <p:sldLayoutId id="2147483667" r:id="rId16"/>
    <p:sldLayoutId id="2147483668" r:id="rId17"/>
    <p:sldLayoutId id="2147483669" r:id="rId18"/>
  </p:sldLayoutIdLst>
  <p:hf hdr="0"/>
  <p:txStyles>
    <p:titleStyle>
      <a:lvl1pPr algn="l" defTabSz="914400" rtl="0" eaLnBrk="1" latinLnBrk="0" hangingPunct="1">
        <a:lnSpc>
          <a:spcPts val="3600"/>
        </a:lnSpc>
        <a:spcBef>
          <a:spcPct val="0"/>
        </a:spcBef>
        <a:buNone/>
        <a:defRPr sz="3600" kern="1200" baseline="0">
          <a:solidFill>
            <a:srgbClr val="1F7BB6"/>
          </a:solidFill>
          <a:latin typeface="+mj-lt"/>
          <a:ea typeface="+mj-ea"/>
          <a:cs typeface="+mj-cs"/>
        </a:defRPr>
      </a:lvl1pPr>
    </p:titleStyle>
    <p:bodyStyle>
      <a:lvl1pPr marL="182563" indent="-182563" algn="l" defTabSz="914400" rtl="0" eaLnBrk="1" latinLnBrk="0" hangingPunct="1">
        <a:spcBef>
          <a:spcPts val="0"/>
        </a:spcBef>
        <a:spcAft>
          <a:spcPts val="400"/>
        </a:spcAft>
        <a:buSzPct val="130000"/>
        <a:buFont typeface="Arial" pitchFamily="34" charset="0"/>
        <a:buChar char="•"/>
        <a:defRPr sz="2000" kern="1200">
          <a:solidFill>
            <a:schemeClr val="tx1"/>
          </a:solidFill>
          <a:latin typeface="+mn-lt"/>
          <a:ea typeface="+mn-ea"/>
          <a:cs typeface="+mn-cs"/>
        </a:defRPr>
      </a:lvl1pPr>
      <a:lvl2pPr marL="623888" indent="-174625" algn="l" defTabSz="914400" rtl="0" eaLnBrk="1" latinLnBrk="0" hangingPunct="1">
        <a:spcBef>
          <a:spcPts val="0"/>
        </a:spcBef>
        <a:spcAft>
          <a:spcPts val="400"/>
        </a:spcAft>
        <a:buSzPct val="130000"/>
        <a:buFont typeface="Calibri" pitchFamily="34" charset="0"/>
        <a:buChar char="-"/>
        <a:defRPr sz="1600" kern="1200">
          <a:solidFill>
            <a:schemeClr val="tx1"/>
          </a:solidFill>
          <a:latin typeface="+mn-lt"/>
          <a:ea typeface="+mn-ea"/>
          <a:cs typeface="+mn-cs"/>
        </a:defRPr>
      </a:lvl2pPr>
      <a:lvl3pPr marL="1071563" indent="-173038" algn="l" defTabSz="914400" rtl="0" eaLnBrk="1" latinLnBrk="0" hangingPunct="1">
        <a:spcBef>
          <a:spcPts val="0"/>
        </a:spcBef>
        <a:spcAft>
          <a:spcPts val="400"/>
        </a:spcAft>
        <a:buSzPct val="130000"/>
        <a:buFont typeface="Arial" pitchFamily="34" charset="0"/>
        <a:buChar char="•"/>
        <a:defRPr sz="1400" kern="1200">
          <a:solidFill>
            <a:schemeClr val="tx1"/>
          </a:solidFill>
          <a:latin typeface="+mn-lt"/>
          <a:ea typeface="+mn-ea"/>
          <a:cs typeface="+mn-cs"/>
        </a:defRPr>
      </a:lvl3pPr>
      <a:lvl4pPr marL="1520825" indent="-174625" algn="l" defTabSz="914400" rtl="0" eaLnBrk="1" latinLnBrk="0" hangingPunct="1">
        <a:spcBef>
          <a:spcPts val="0"/>
        </a:spcBef>
        <a:spcAft>
          <a:spcPts val="400"/>
        </a:spcAft>
        <a:buSzPct val="130000"/>
        <a:buFont typeface="Calibri" pitchFamily="34" charset="0"/>
        <a:buChar char="-"/>
        <a:defRPr sz="1400" kern="1200" baseline="0">
          <a:solidFill>
            <a:schemeClr val="tx1"/>
          </a:solidFill>
          <a:latin typeface="+mn-lt"/>
          <a:ea typeface="+mn-ea"/>
          <a:cs typeface="+mn-cs"/>
        </a:defRPr>
      </a:lvl4pPr>
      <a:lvl5pPr marL="1970088" indent="-174625" algn="l" defTabSz="914400" rtl="0" eaLnBrk="1" latinLnBrk="0" hangingPunct="1">
        <a:spcBef>
          <a:spcPts val="0"/>
        </a:spcBef>
        <a:spcAft>
          <a:spcPts val="400"/>
        </a:spcAft>
        <a:buSzPct val="130000"/>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11.xml"/><Relationship Id="rId1" Type="http://schemas.openxmlformats.org/officeDocument/2006/relationships/slideLayout" Target="../slideLayouts/slideLayout15.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2.emf"/><Relationship Id="rId1" Type="http://schemas.openxmlformats.org/officeDocument/2006/relationships/slideLayout" Target="../slideLayouts/slideLayout16.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oleObject" Target="file:///\\docunordic.net\shares\FI-Forecon\rte22\05%20Projektit\Yleiset%20ennusteet\Kuvat\Rakentamisen%20arvo_Piirakkakuvat.xlsm!pylv&#228;&#228;t%202022&#8364;%20(3)" TargetMode="External"/><Relationship Id="rId2" Type="http://schemas.openxmlformats.org/officeDocument/2006/relationships/notesSlide" Target="../notesSlides/notesSlide9.xml"/><Relationship Id="rId1" Type="http://schemas.openxmlformats.org/officeDocument/2006/relationships/slideLayout" Target="../slideLayouts/slideLayout16.xml"/><Relationship Id="rId5" Type="http://schemas.openxmlformats.org/officeDocument/2006/relationships/image" Target="../media/image4.png"/><Relationship Id="rId4" Type="http://schemas.openxmlformats.org/officeDocument/2006/relationships/image" Target="../media/image35.emf"/></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38.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chart" Target="../charts/chart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oleObject" Target="file:///\\docunordic.net\shares\FI-Forecon\rte22\05%20Projektit\Yleiset%20ennusteet\Kuvat\Rakentamisen%20yleiset%20kuvat%202019.xlsx!kuvat_kaikki!%5bRakentamisen%20yleiset%20kuvat%202019.xlsx%5dkuvat_kaikki%20Chart%203" TargetMode="External"/><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51.emf"/></Relationships>
</file>

<file path=ppt/slides/_rels/slide28.xml.rels><?xml version="1.0" encoding="UTF-8" standalone="yes"?>
<Relationships xmlns="http://schemas.openxmlformats.org/package/2006/relationships"><Relationship Id="rId3" Type="http://schemas.openxmlformats.org/officeDocument/2006/relationships/oleObject" Target="file:///\\docunordic.net\shares\FI-Forecon\rte22\05%20Projektit\Yleiset%20ennusteet\Kuvat\Rakentamisen%20yleiset%20kuvat%202019.xlsx!kuvat_asunnot!%5bRakentamisen%20yleiset%20kuvat%202019.xlsx%5dkuvat_asunnot%20Chart%207"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52.emf"/></Relationships>
</file>

<file path=ppt/slides/_rels/slide29.xml.rels><?xml version="1.0" encoding="UTF-8" standalone="yes"?>
<Relationships xmlns="http://schemas.openxmlformats.org/package/2006/relationships"><Relationship Id="rId3" Type="http://schemas.openxmlformats.org/officeDocument/2006/relationships/oleObject" Target="file:///\\docunordic.net\shares\FI-Forecon\rte22\05%20Projektit\Yleiset%20ennusteet\Taulut\VolyymiTaulut.xlsx!Sheet1!R2C13:R12C17" TargetMode="External"/><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image" Target="../media/image53.emf"/></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valtioneuvosto.fi/-/10623/tyoryhma-asetettu-selvittamaan-asuntorakentamisen-suhdannetilannetta" TargetMode="Externa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oleObject" Target="file:///\\docunordic.net\shares\FI-Forecon\rte22\05%20Projektit\Yleiset%20ennusteet\Kuvat\Rakentamisen%20yleiset%20kuvat%202019.xlsx!kuvat_toimitilat!%5bRakentamisen%20yleiset%20kuvat%202019.xlsx%5dkuvat_toimitilat%20Chart%205" TargetMode="External"/><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image" Target="../media/image54.emf"/></Relationships>
</file>

<file path=ppt/slides/_rels/slide31.xml.rels><?xml version="1.0" encoding="UTF-8" standalone="yes"?>
<Relationships xmlns="http://schemas.openxmlformats.org/package/2006/relationships"><Relationship Id="rId8" Type="http://schemas.openxmlformats.org/officeDocument/2006/relationships/oleObject" Target="file:///\\docunordic.net\shares\FI-Forecon\rte22\05%20Projektit\Yleiset%20ennusteet\Kuvat\Rakentamisen%20yleiset%20kuvat%202019.xlsx!kuvat_t&amp;v!%5bRakentamisen%20yleiset%20kuvat%202019.xlsx%5dkuvat_t&amp;v%20Chart%2012" TargetMode="External"/><Relationship Id="rId3" Type="http://schemas.openxmlformats.org/officeDocument/2006/relationships/image" Target="../media/image55.emf"/><Relationship Id="rId7" Type="http://schemas.openxmlformats.org/officeDocument/2006/relationships/image" Target="../media/image57.emf"/><Relationship Id="rId2" Type="http://schemas.openxmlformats.org/officeDocument/2006/relationships/oleObject" Target="file:///\\docunordic.net\shares\FI-Forecon\rte22\05%20Projektit\Yleiset%20ennusteet\Kuvat\Rakentamisen%20yleiset%20kuvat%202019.xlsx!kuvat_liike!%5bRakentamisen%20yleiset%20kuvat%202019.xlsx%5dkuvat_liike%20Chart%2015" TargetMode="External"/><Relationship Id="rId1" Type="http://schemas.openxmlformats.org/officeDocument/2006/relationships/slideLayout" Target="../slideLayouts/slideLayout12.xml"/><Relationship Id="rId6" Type="http://schemas.openxmlformats.org/officeDocument/2006/relationships/oleObject" Target="file:///\\docunordic.net\shares\FI-Forecon\rte22\05%20Projektit\Yleiset%20ennusteet\Kuvat\Rakentamisen%20yleiset%20kuvat%202019.xlsx!kuvat_t&amp;v!%5bRakentamisen%20yleiset%20kuvat%202019.xlsx%5dkuvat_t&amp;v%20Chart%208" TargetMode="External"/><Relationship Id="rId5" Type="http://schemas.openxmlformats.org/officeDocument/2006/relationships/image" Target="../media/image56.emf"/><Relationship Id="rId4" Type="http://schemas.openxmlformats.org/officeDocument/2006/relationships/oleObject" Target="file:///\\docunordic.net\shares\FI-Forecon\rte22\05%20Projektit\Yleiset%20ennusteet\Kuvat\Rakentamisen%20yleiset%20kuvat%202019.xlsx!kuvat_julkiset!%5bRakentamisen%20yleiset%20kuvat%202019.xlsx%5dkuvat_julkiset%20Chart%2013" TargetMode="External"/><Relationship Id="rId9" Type="http://schemas.openxmlformats.org/officeDocument/2006/relationships/image" Target="../media/image58.emf"/></Relationships>
</file>

<file path=ppt/slides/_rels/slide3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3.xml"/><Relationship Id="rId4" Type="http://schemas.openxmlformats.org/officeDocument/2006/relationships/image" Target="../media/image62.png"/></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6.xml"/><Relationship Id="rId4" Type="http://schemas.openxmlformats.org/officeDocument/2006/relationships/image" Target="../media/image67.png"/></Relationships>
</file>

<file path=ppt/slides/_rels/slide36.xml.rels><?xml version="1.0" encoding="UTF-8" standalone="yes"?>
<Relationships xmlns="http://schemas.openxmlformats.org/package/2006/relationships"><Relationship Id="rId2" Type="http://schemas.openxmlformats.org/officeDocument/2006/relationships/image" Target="../media/image68.emf"/><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4.xml"/><Relationship Id="rId4" Type="http://schemas.openxmlformats.org/officeDocument/2006/relationships/image" Target="../media/image71.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oleObject" Target="file:///\\docunordic.net\shares\FI-Forecon\rte22\02%20Tilastotieto\Luotot\Kotitalousluotot.xlsx!kuvat%20aikasarja!%5bKotitalousluotot.xlsx%5dkuvat%20aikasarja%20Chart%201-3"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6.emf"/></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a:t>rakentamisen suhdannenäkymät</a:t>
            </a:r>
          </a:p>
        </p:txBody>
      </p:sp>
      <p:sp>
        <p:nvSpPr>
          <p:cNvPr id="3" name="Subtitle 2"/>
          <p:cNvSpPr>
            <a:spLocks noGrp="1"/>
          </p:cNvSpPr>
          <p:nvPr>
            <p:ph type="subTitle" idx="1"/>
          </p:nvPr>
        </p:nvSpPr>
        <p:spPr>
          <a:xfrm>
            <a:off x="335360" y="4364806"/>
            <a:ext cx="10943167" cy="864418"/>
          </a:xfrm>
        </p:spPr>
        <p:txBody>
          <a:bodyPr/>
          <a:lstStyle/>
          <a:p>
            <a:endParaRPr lang="en-US" dirty="0"/>
          </a:p>
          <a:p>
            <a:r>
              <a:rPr lang="en-US" dirty="0"/>
              <a:t>Pekka Pajakkala, </a:t>
            </a:r>
            <a:r>
              <a:rPr lang="en-US" dirty="0" err="1"/>
              <a:t>johtava</a:t>
            </a:r>
            <a:r>
              <a:rPr lang="en-US" dirty="0"/>
              <a:t> </a:t>
            </a:r>
            <a:r>
              <a:rPr lang="en-US" dirty="0" err="1"/>
              <a:t>neuvonantaja</a:t>
            </a:r>
            <a:endParaRPr lang="en-US" dirty="0"/>
          </a:p>
          <a:p>
            <a:endParaRPr lang="en-US" dirty="0"/>
          </a:p>
          <a:p>
            <a:r>
              <a:rPr lang="en-US" dirty="0"/>
              <a:t>Ria, </a:t>
            </a:r>
            <a:r>
              <a:rPr lang="en-US" dirty="0" err="1"/>
              <a:t>yrittäjäpäivä</a:t>
            </a:r>
            <a:endParaRPr lang="en-US" dirty="0"/>
          </a:p>
          <a:p>
            <a:r>
              <a:rPr lang="en-US" dirty="0"/>
              <a:t>1.11.2023, </a:t>
            </a:r>
            <a:r>
              <a:rPr lang="en-US" dirty="0" err="1"/>
              <a:t>helsinki</a:t>
            </a:r>
            <a:endParaRPr lang="en-US" dirty="0"/>
          </a:p>
        </p:txBody>
      </p:sp>
    </p:spTree>
    <p:extLst>
      <p:ext uri="{BB962C8B-B14F-4D97-AF65-F5344CB8AC3E}">
        <p14:creationId xmlns:p14="http://schemas.microsoft.com/office/powerpoint/2010/main" val="2924320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0"/>
          <p:cNvSpPr>
            <a:spLocks noGrp="1" noChangeArrowheads="1"/>
          </p:cNvSpPr>
          <p:nvPr>
            <p:ph type="title"/>
          </p:nvPr>
        </p:nvSpPr>
        <p:spPr>
          <a:xfrm>
            <a:off x="479376" y="1844824"/>
            <a:ext cx="11016198" cy="1439863"/>
          </a:xfrm>
        </p:spPr>
        <p:txBody>
          <a:bodyPr/>
          <a:lstStyle/>
          <a:p>
            <a:r>
              <a:rPr lang="fi-FI" sz="5400" dirty="0"/>
              <a:t>Rakentamisen suhdannenäkymät</a:t>
            </a:r>
            <a:br>
              <a:rPr lang="fi-FI" sz="5400" dirty="0"/>
            </a:br>
            <a:endParaRPr lang="fi-FI" altLang="fi-FI" dirty="0"/>
          </a:p>
        </p:txBody>
      </p:sp>
      <p:sp>
        <p:nvSpPr>
          <p:cNvPr id="6" name="Text Box 9"/>
          <p:cNvSpPr txBox="1">
            <a:spLocks noChangeArrowheads="1"/>
          </p:cNvSpPr>
          <p:nvPr/>
        </p:nvSpPr>
        <p:spPr bwMode="auto">
          <a:xfrm>
            <a:off x="1703512" y="3140968"/>
            <a:ext cx="10009112"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defRPr>
            </a:lvl3pPr>
            <a:lvl4pPr marL="1600200" indent="-22860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defRPr>
            </a:lvl9pPr>
          </a:lstStyle>
          <a:p>
            <a:pPr marL="457200" indent="-457200">
              <a:spcBef>
                <a:spcPct val="50000"/>
              </a:spcBef>
              <a:buClrTx/>
              <a:buFont typeface="+mj-lt"/>
              <a:buAutoNum type="arabicPeriod"/>
            </a:pPr>
            <a:r>
              <a:rPr lang="en-GB" altLang="fi-FI" sz="2400" b="1" dirty="0" err="1">
                <a:solidFill>
                  <a:schemeClr val="bg1"/>
                </a:solidFill>
              </a:rPr>
              <a:t>Talous</a:t>
            </a:r>
            <a:r>
              <a:rPr lang="en-GB" altLang="fi-FI" sz="2400" b="1" dirty="0">
                <a:solidFill>
                  <a:schemeClr val="bg1"/>
                </a:solidFill>
              </a:rPr>
              <a:t>, BKT, </a:t>
            </a:r>
            <a:r>
              <a:rPr lang="en-GB" altLang="fi-FI" sz="2400" b="1" dirty="0" err="1">
                <a:solidFill>
                  <a:schemeClr val="bg1"/>
                </a:solidFill>
              </a:rPr>
              <a:t>korot</a:t>
            </a:r>
            <a:r>
              <a:rPr lang="en-GB" altLang="fi-FI" sz="2400" b="1" dirty="0">
                <a:solidFill>
                  <a:schemeClr val="bg1"/>
                </a:solidFill>
              </a:rPr>
              <a:t>, </a:t>
            </a:r>
            <a:r>
              <a:rPr lang="en-GB" altLang="fi-FI" sz="2400" b="1" dirty="0" err="1">
                <a:solidFill>
                  <a:schemeClr val="bg1"/>
                </a:solidFill>
              </a:rPr>
              <a:t>kuluttajien</a:t>
            </a:r>
            <a:r>
              <a:rPr lang="en-GB" altLang="fi-FI" sz="2400" b="1" dirty="0">
                <a:solidFill>
                  <a:schemeClr val="bg1"/>
                </a:solidFill>
              </a:rPr>
              <a:t> </a:t>
            </a:r>
            <a:r>
              <a:rPr lang="en-GB" altLang="fi-FI" sz="2400" b="1" dirty="0" err="1">
                <a:solidFill>
                  <a:schemeClr val="bg1"/>
                </a:solidFill>
              </a:rPr>
              <a:t>ja</a:t>
            </a:r>
            <a:r>
              <a:rPr lang="en-GB" altLang="fi-FI" sz="2400" b="1" dirty="0">
                <a:solidFill>
                  <a:schemeClr val="bg1"/>
                </a:solidFill>
              </a:rPr>
              <a:t> </a:t>
            </a:r>
            <a:r>
              <a:rPr lang="en-GB" altLang="fi-FI" sz="2400" b="1" dirty="0" err="1">
                <a:solidFill>
                  <a:schemeClr val="bg1"/>
                </a:solidFill>
              </a:rPr>
              <a:t>elinkeinoelämän</a:t>
            </a:r>
            <a:r>
              <a:rPr lang="en-GB" altLang="fi-FI" sz="2400" b="1" dirty="0">
                <a:solidFill>
                  <a:schemeClr val="bg1"/>
                </a:solidFill>
              </a:rPr>
              <a:t> </a:t>
            </a:r>
            <a:r>
              <a:rPr lang="en-GB" altLang="fi-FI" sz="2400" b="1" dirty="0" err="1">
                <a:solidFill>
                  <a:schemeClr val="bg1"/>
                </a:solidFill>
              </a:rPr>
              <a:t>luottamus</a:t>
            </a:r>
            <a:endParaRPr lang="en-GB" altLang="fi-FI" sz="2400" b="1" dirty="0">
              <a:solidFill>
                <a:schemeClr val="bg1"/>
              </a:solidFill>
            </a:endParaRPr>
          </a:p>
          <a:p>
            <a:pPr marL="457200" indent="-457200">
              <a:spcBef>
                <a:spcPct val="50000"/>
              </a:spcBef>
              <a:buClrTx/>
              <a:buFont typeface="+mj-lt"/>
              <a:buAutoNum type="arabicPeriod"/>
            </a:pPr>
            <a:r>
              <a:rPr lang="en-GB" altLang="fi-FI" sz="2400" b="1" dirty="0" err="1">
                <a:solidFill>
                  <a:srgbClr val="FFC000"/>
                </a:solidFill>
              </a:rPr>
              <a:t>Rakentaminen</a:t>
            </a:r>
            <a:r>
              <a:rPr lang="en-GB" altLang="fi-FI" sz="2400" b="1" dirty="0">
                <a:solidFill>
                  <a:srgbClr val="FFC000"/>
                </a:solidFill>
              </a:rPr>
              <a:t> </a:t>
            </a:r>
            <a:r>
              <a:rPr lang="en-GB" altLang="fi-FI" sz="2400" b="1" dirty="0" err="1">
                <a:solidFill>
                  <a:srgbClr val="FFC000"/>
                </a:solidFill>
              </a:rPr>
              <a:t>Euroopassa</a:t>
            </a:r>
            <a:endParaRPr lang="en-GB" altLang="fi-FI" sz="2400" b="1" dirty="0">
              <a:solidFill>
                <a:srgbClr val="FFC000"/>
              </a:solidFill>
            </a:endParaRPr>
          </a:p>
          <a:p>
            <a:pPr marL="457200" indent="-457200">
              <a:spcBef>
                <a:spcPct val="50000"/>
              </a:spcBef>
              <a:buClrTx/>
              <a:buFont typeface="+mj-lt"/>
              <a:buAutoNum type="arabicPeriod"/>
            </a:pPr>
            <a:r>
              <a:rPr lang="en-GB" altLang="fi-FI" sz="2400" b="1" dirty="0" err="1">
                <a:solidFill>
                  <a:schemeClr val="bg1"/>
                </a:solidFill>
              </a:rPr>
              <a:t>Rakentaminen</a:t>
            </a:r>
            <a:r>
              <a:rPr lang="en-GB" altLang="fi-FI" sz="2400" b="1" dirty="0">
                <a:solidFill>
                  <a:schemeClr val="bg1"/>
                </a:solidFill>
              </a:rPr>
              <a:t> </a:t>
            </a:r>
            <a:r>
              <a:rPr lang="en-GB" altLang="fi-FI" sz="2400" b="1" dirty="0" err="1">
                <a:solidFill>
                  <a:schemeClr val="bg1"/>
                </a:solidFill>
              </a:rPr>
              <a:t>Suomessa</a:t>
            </a:r>
            <a:endParaRPr lang="en-GB" altLang="fi-FI" sz="2400" b="1" dirty="0">
              <a:solidFill>
                <a:schemeClr val="bg1"/>
              </a:solidFill>
            </a:endParaRPr>
          </a:p>
          <a:p>
            <a:pPr marL="457200" indent="-457200">
              <a:spcBef>
                <a:spcPct val="50000"/>
              </a:spcBef>
              <a:buClrTx/>
              <a:buFont typeface="+mj-lt"/>
              <a:buAutoNum type="arabicPeriod"/>
            </a:pPr>
            <a:r>
              <a:rPr lang="en-GB" altLang="fi-FI" sz="2400" b="1" dirty="0" err="1">
                <a:solidFill>
                  <a:schemeClr val="bg1"/>
                </a:solidFill>
              </a:rPr>
              <a:t>Yhteenveto</a:t>
            </a:r>
            <a:endParaRPr lang="en-GB" altLang="fi-FI" b="1" dirty="0">
              <a:solidFill>
                <a:schemeClr val="bg1"/>
              </a:solidFill>
            </a:endParaRPr>
          </a:p>
        </p:txBody>
      </p:sp>
      <p:sp>
        <p:nvSpPr>
          <p:cNvPr id="2" name="Päivämäärän paikkamerkki 1">
            <a:extLst>
              <a:ext uri="{FF2B5EF4-FFF2-40B4-BE49-F238E27FC236}">
                <a16:creationId xmlns:a16="http://schemas.microsoft.com/office/drawing/2014/main" id="{700A12D3-357E-4630-98A8-51D847252506}"/>
              </a:ext>
            </a:extLst>
          </p:cNvPr>
          <p:cNvSpPr>
            <a:spLocks noGrp="1"/>
          </p:cNvSpPr>
          <p:nvPr>
            <p:ph type="dt" sz="half" idx="10"/>
          </p:nvPr>
        </p:nvSpPr>
        <p:spPr/>
        <p:txBody>
          <a:bodyPr/>
          <a:lstStyle/>
          <a:p>
            <a:r>
              <a:rPr lang="en-US"/>
              <a:t>1.11.2023</a:t>
            </a:r>
            <a:endParaRPr lang="en-US" dirty="0"/>
          </a:p>
        </p:txBody>
      </p:sp>
      <p:sp>
        <p:nvSpPr>
          <p:cNvPr id="3" name="Alatunnisteen paikkamerkki 2">
            <a:extLst>
              <a:ext uri="{FF2B5EF4-FFF2-40B4-BE49-F238E27FC236}">
                <a16:creationId xmlns:a16="http://schemas.microsoft.com/office/drawing/2014/main" id="{D3B386DC-67C7-302E-3416-5C682E628A31}"/>
              </a:ext>
            </a:extLst>
          </p:cNvPr>
          <p:cNvSpPr>
            <a:spLocks noGrp="1"/>
          </p:cNvSpPr>
          <p:nvPr>
            <p:ph type="ftr" sz="quarter" idx="11"/>
          </p:nvPr>
        </p:nvSpPr>
        <p:spPr/>
        <p:txBody>
          <a:bodyPr/>
          <a:lstStyle/>
          <a:p>
            <a:r>
              <a:rPr lang="fi-FI"/>
              <a:t>Rakentamisen suhdannenäkymät, Pekka Pajakkala</a:t>
            </a:r>
            <a:endParaRPr lang="en-US" dirty="0"/>
          </a:p>
        </p:txBody>
      </p:sp>
      <p:sp>
        <p:nvSpPr>
          <p:cNvPr id="4" name="Dian numeron paikkamerkki 3">
            <a:extLst>
              <a:ext uri="{FF2B5EF4-FFF2-40B4-BE49-F238E27FC236}">
                <a16:creationId xmlns:a16="http://schemas.microsoft.com/office/drawing/2014/main" id="{0FD21BB9-8628-8E9A-F0C4-4440A67B90C8}"/>
              </a:ext>
            </a:extLst>
          </p:cNvPr>
          <p:cNvSpPr>
            <a:spLocks noGrp="1"/>
          </p:cNvSpPr>
          <p:nvPr>
            <p:ph type="sldNum" sz="quarter" idx="12"/>
          </p:nvPr>
        </p:nvSpPr>
        <p:spPr/>
        <p:txBody>
          <a:bodyPr/>
          <a:lstStyle/>
          <a:p>
            <a:fld id="{18F57A71-91D3-4A55-B057-23E719EBC73D}" type="slidenum">
              <a:rPr lang="en-US" noProof="0" smtClean="0"/>
              <a:pPr/>
              <a:t>10</a:t>
            </a:fld>
            <a:endParaRPr lang="en-US" noProof="0"/>
          </a:p>
        </p:txBody>
      </p:sp>
    </p:spTree>
    <p:extLst>
      <p:ext uri="{BB962C8B-B14F-4D97-AF65-F5344CB8AC3E}">
        <p14:creationId xmlns:p14="http://schemas.microsoft.com/office/powerpoint/2010/main" val="1579206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AAB45B0-3D16-4C79-9F69-A32C09104865}"/>
              </a:ext>
            </a:extLst>
          </p:cNvPr>
          <p:cNvSpPr>
            <a:spLocks noGrp="1"/>
          </p:cNvSpPr>
          <p:nvPr>
            <p:ph type="dt" sz="half" idx="10"/>
          </p:nvPr>
        </p:nvSpPr>
        <p:spPr/>
        <p:txBody>
          <a:bodyPr/>
          <a:lstStyle/>
          <a:p>
            <a:r>
              <a:rPr lang="en-US"/>
              <a:t>1.11.2023</a:t>
            </a:r>
            <a:endParaRPr lang="fi-FI" dirty="0"/>
          </a:p>
        </p:txBody>
      </p:sp>
      <p:sp>
        <p:nvSpPr>
          <p:cNvPr id="4" name="Footer Placeholder 3">
            <a:extLst>
              <a:ext uri="{FF2B5EF4-FFF2-40B4-BE49-F238E27FC236}">
                <a16:creationId xmlns:a16="http://schemas.microsoft.com/office/drawing/2014/main" id="{EB9C2E89-C63A-427F-90C2-E131DE054E32}"/>
              </a:ext>
            </a:extLst>
          </p:cNvPr>
          <p:cNvSpPr>
            <a:spLocks noGrp="1"/>
          </p:cNvSpPr>
          <p:nvPr>
            <p:ph type="ftr" sz="quarter" idx="11"/>
          </p:nvPr>
        </p:nvSpPr>
        <p:spPr/>
        <p:txBody>
          <a:bodyPr/>
          <a:lstStyle/>
          <a:p>
            <a:r>
              <a:rPr lang="en-US"/>
              <a:t>Rakentamisen suhdannenäkymät, Pekka Pajakkala</a:t>
            </a:r>
            <a:endParaRPr lang="en-US" dirty="0"/>
          </a:p>
        </p:txBody>
      </p:sp>
      <p:sp>
        <p:nvSpPr>
          <p:cNvPr id="6" name="Slide Number Placeholder 5">
            <a:extLst>
              <a:ext uri="{FF2B5EF4-FFF2-40B4-BE49-F238E27FC236}">
                <a16:creationId xmlns:a16="http://schemas.microsoft.com/office/drawing/2014/main" id="{876A819B-1E0D-4F0F-A7B8-005489AB491F}"/>
              </a:ext>
            </a:extLst>
          </p:cNvPr>
          <p:cNvSpPr>
            <a:spLocks noGrp="1"/>
          </p:cNvSpPr>
          <p:nvPr>
            <p:ph type="sldNum" sz="quarter" idx="12"/>
          </p:nvPr>
        </p:nvSpPr>
        <p:spPr/>
        <p:txBody>
          <a:bodyPr/>
          <a:lstStyle/>
          <a:p>
            <a:fld id="{AF6D776F-9CC1-4F29-B81C-863949710869}" type="slidenum">
              <a:rPr lang="fi-FI" smtClean="0"/>
              <a:pPr/>
              <a:t>11</a:t>
            </a:fld>
            <a:endParaRPr lang="fi-FI" dirty="0"/>
          </a:p>
        </p:txBody>
      </p:sp>
      <p:sp>
        <p:nvSpPr>
          <p:cNvPr id="2" name="Title 1">
            <a:extLst>
              <a:ext uri="{FF2B5EF4-FFF2-40B4-BE49-F238E27FC236}">
                <a16:creationId xmlns:a16="http://schemas.microsoft.com/office/drawing/2014/main" id="{8774F696-AAD2-44A4-A180-7099D176512B}"/>
              </a:ext>
            </a:extLst>
          </p:cNvPr>
          <p:cNvSpPr>
            <a:spLocks noGrp="1"/>
          </p:cNvSpPr>
          <p:nvPr>
            <p:ph type="title"/>
          </p:nvPr>
        </p:nvSpPr>
        <p:spPr>
          <a:xfrm>
            <a:off x="767408" y="589881"/>
            <a:ext cx="10972800" cy="1152525"/>
          </a:xfrm>
        </p:spPr>
        <p:txBody>
          <a:bodyPr anchor="t"/>
          <a:lstStyle/>
          <a:p>
            <a:r>
              <a:rPr lang="fi-FI" dirty="0"/>
              <a:t>Rakentamisen määrän muutos 2023</a:t>
            </a:r>
            <a:br>
              <a:rPr lang="fi-FI" dirty="0"/>
            </a:br>
            <a:r>
              <a:rPr lang="fi-FI" sz="2400" dirty="0"/>
              <a:t>EUROCONSTRUCT JUNE 2023</a:t>
            </a:r>
            <a:endParaRPr lang="fi-FI" dirty="0"/>
          </a:p>
        </p:txBody>
      </p:sp>
      <p:pic>
        <p:nvPicPr>
          <p:cNvPr id="7" name="Picture 6">
            <a:hlinkClick r:id="rId2" action="ppaction://hlinksldjump"/>
            <a:extLst>
              <a:ext uri="{FF2B5EF4-FFF2-40B4-BE49-F238E27FC236}">
                <a16:creationId xmlns:a16="http://schemas.microsoft.com/office/drawing/2014/main" id="{C4A8DF9C-B885-43E9-B1E3-A4DC972F01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36360" y="6237975"/>
            <a:ext cx="459200" cy="358589"/>
          </a:xfrm>
          <a:prstGeom prst="rect">
            <a:avLst/>
          </a:prstGeom>
        </p:spPr>
      </p:pic>
      <p:pic>
        <p:nvPicPr>
          <p:cNvPr id="9" name="Picture 8">
            <a:extLst>
              <a:ext uri="{FF2B5EF4-FFF2-40B4-BE49-F238E27FC236}">
                <a16:creationId xmlns:a16="http://schemas.microsoft.com/office/drawing/2014/main" id="{0056BA04-8C5A-47D2-AB04-6D188AD56BC3}"/>
              </a:ext>
            </a:extLst>
          </p:cNvPr>
          <p:cNvPicPr>
            <a:picLocks noChangeAspect="1"/>
          </p:cNvPicPr>
          <p:nvPr/>
        </p:nvPicPr>
        <p:blipFill>
          <a:blip r:embed="rId4"/>
          <a:stretch>
            <a:fillRect/>
          </a:stretch>
        </p:blipFill>
        <p:spPr>
          <a:xfrm>
            <a:off x="1889395" y="622623"/>
            <a:ext cx="8413209" cy="5761219"/>
          </a:xfrm>
          <a:prstGeom prst="rect">
            <a:avLst/>
          </a:prstGeom>
        </p:spPr>
      </p:pic>
    </p:spTree>
    <p:extLst>
      <p:ext uri="{BB962C8B-B14F-4D97-AF65-F5344CB8AC3E}">
        <p14:creationId xmlns:p14="http://schemas.microsoft.com/office/powerpoint/2010/main" val="1961155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53238F-A806-4F44-99C3-5C17E38E51C8}"/>
              </a:ext>
            </a:extLst>
          </p:cNvPr>
          <p:cNvSpPr>
            <a:spLocks noGrp="1"/>
          </p:cNvSpPr>
          <p:nvPr>
            <p:ph type="title"/>
          </p:nvPr>
        </p:nvSpPr>
        <p:spPr>
          <a:xfrm>
            <a:off x="647338" y="19075"/>
            <a:ext cx="10972800" cy="1152525"/>
          </a:xfrm>
        </p:spPr>
        <p:txBody>
          <a:bodyPr/>
          <a:lstStyle/>
          <a:p>
            <a:r>
              <a:rPr lang="fi-FI" dirty="0"/>
              <a:t>Rakentamisen näkymät Euroopassa</a:t>
            </a:r>
          </a:p>
        </p:txBody>
      </p:sp>
      <p:sp>
        <p:nvSpPr>
          <p:cNvPr id="4" name="Date Placeholder 3">
            <a:extLst>
              <a:ext uri="{FF2B5EF4-FFF2-40B4-BE49-F238E27FC236}">
                <a16:creationId xmlns:a16="http://schemas.microsoft.com/office/drawing/2014/main" id="{C79107B3-88A6-45C2-ABDC-DBF1158ED4FC}"/>
              </a:ext>
            </a:extLst>
          </p:cNvPr>
          <p:cNvSpPr>
            <a:spLocks noGrp="1"/>
          </p:cNvSpPr>
          <p:nvPr>
            <p:ph type="dt" sz="half" idx="10"/>
          </p:nvPr>
        </p:nvSpPr>
        <p:spPr/>
        <p:txBody>
          <a:bodyPr/>
          <a:lstStyle/>
          <a:p>
            <a:r>
              <a:rPr lang="en-US"/>
              <a:t>1.11.2023</a:t>
            </a:r>
            <a:endParaRPr lang="en-US" dirty="0"/>
          </a:p>
        </p:txBody>
      </p:sp>
      <p:sp>
        <p:nvSpPr>
          <p:cNvPr id="5" name="Footer Placeholder 4">
            <a:extLst>
              <a:ext uri="{FF2B5EF4-FFF2-40B4-BE49-F238E27FC236}">
                <a16:creationId xmlns:a16="http://schemas.microsoft.com/office/drawing/2014/main" id="{AF723826-644E-4A35-AF85-F10067BD5FA0}"/>
              </a:ext>
            </a:extLst>
          </p:cNvPr>
          <p:cNvSpPr>
            <a:spLocks noGrp="1"/>
          </p:cNvSpPr>
          <p:nvPr>
            <p:ph type="ftr" sz="quarter" idx="11"/>
          </p:nvPr>
        </p:nvSpPr>
        <p:spPr/>
        <p:txBody>
          <a:bodyPr/>
          <a:lstStyle/>
          <a:p>
            <a:r>
              <a:rPr lang="en-US"/>
              <a:t>Rakentamisen suhdannenäkymät, Pekka Pajakkala</a:t>
            </a:r>
            <a:endParaRPr lang="en-US" dirty="0"/>
          </a:p>
        </p:txBody>
      </p:sp>
      <p:sp>
        <p:nvSpPr>
          <p:cNvPr id="2" name="Slide Number Placeholder 1">
            <a:extLst>
              <a:ext uri="{FF2B5EF4-FFF2-40B4-BE49-F238E27FC236}">
                <a16:creationId xmlns:a16="http://schemas.microsoft.com/office/drawing/2014/main" id="{E7CAFF90-D7CA-4451-AD76-477D13F84B9A}"/>
              </a:ext>
            </a:extLst>
          </p:cNvPr>
          <p:cNvSpPr>
            <a:spLocks noGrp="1"/>
          </p:cNvSpPr>
          <p:nvPr>
            <p:ph type="sldNum" sz="quarter" idx="12"/>
          </p:nvPr>
        </p:nvSpPr>
        <p:spPr/>
        <p:txBody>
          <a:bodyPr/>
          <a:lstStyle/>
          <a:p>
            <a:fld id="{18F57A71-91D3-4A55-B057-23E719EBC73D}" type="slidenum">
              <a:rPr lang="en-US" noProof="0" smtClean="0"/>
              <a:pPr/>
              <a:t>12</a:t>
            </a:fld>
            <a:endParaRPr lang="en-US" noProof="0"/>
          </a:p>
        </p:txBody>
      </p:sp>
      <p:pic>
        <p:nvPicPr>
          <p:cNvPr id="7" name="Picture 6">
            <a:extLst>
              <a:ext uri="{FF2B5EF4-FFF2-40B4-BE49-F238E27FC236}">
                <a16:creationId xmlns:a16="http://schemas.microsoft.com/office/drawing/2014/main" id="{37F51753-10D9-7D0B-AF6A-316A64F8D1ED}"/>
              </a:ext>
            </a:extLst>
          </p:cNvPr>
          <p:cNvPicPr>
            <a:picLocks noChangeAspect="1"/>
          </p:cNvPicPr>
          <p:nvPr/>
        </p:nvPicPr>
        <p:blipFill>
          <a:blip r:embed="rId3"/>
          <a:stretch>
            <a:fillRect/>
          </a:stretch>
        </p:blipFill>
        <p:spPr>
          <a:xfrm>
            <a:off x="1415480" y="970774"/>
            <a:ext cx="9649072" cy="5201380"/>
          </a:xfrm>
          <a:prstGeom prst="rect">
            <a:avLst/>
          </a:prstGeom>
        </p:spPr>
      </p:pic>
    </p:spTree>
    <p:extLst>
      <p:ext uri="{BB962C8B-B14F-4D97-AF65-F5344CB8AC3E}">
        <p14:creationId xmlns:p14="http://schemas.microsoft.com/office/powerpoint/2010/main" val="735426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8BD24A-E992-C28C-10DF-6E5E2C300457}"/>
              </a:ext>
            </a:extLst>
          </p:cNvPr>
          <p:cNvSpPr>
            <a:spLocks noGrp="1"/>
          </p:cNvSpPr>
          <p:nvPr>
            <p:ph type="title"/>
          </p:nvPr>
        </p:nvSpPr>
        <p:spPr>
          <a:xfrm>
            <a:off x="393108" y="343661"/>
            <a:ext cx="11665296" cy="1152525"/>
          </a:xfrm>
        </p:spPr>
        <p:txBody>
          <a:bodyPr/>
          <a:lstStyle/>
          <a:p>
            <a:pPr>
              <a:lnSpc>
                <a:spcPct val="100000"/>
              </a:lnSpc>
            </a:pPr>
            <a:r>
              <a:rPr lang="fi-FI" dirty="0"/>
              <a:t>Rakentamisen näkymät Euroopassa</a:t>
            </a:r>
            <a:br>
              <a:rPr lang="fi-FI" dirty="0"/>
            </a:br>
            <a:r>
              <a:rPr lang="fi-FI" sz="2000" dirty="0"/>
              <a:t>- asuinrakentaminen vähenee eniten 2023 ja 2024 ja vetää myös koko rakentamisen miinukselle 2023 ja 2024</a:t>
            </a:r>
            <a:br>
              <a:rPr lang="fi-FI" sz="2000" dirty="0"/>
            </a:br>
            <a:r>
              <a:rPr lang="fi-FI" sz="2000" dirty="0"/>
              <a:t>- </a:t>
            </a:r>
            <a:r>
              <a:rPr lang="fi-FI" sz="2000" dirty="0" err="1"/>
              <a:t>MVR:n</a:t>
            </a:r>
            <a:r>
              <a:rPr lang="fi-FI" sz="2000" dirty="0"/>
              <a:t> näkymät ovat parhaat, kasvua vuoteen 2025</a:t>
            </a:r>
            <a:br>
              <a:rPr lang="fi-FI" dirty="0"/>
            </a:br>
            <a:endParaRPr lang="en-GB" dirty="0"/>
          </a:p>
        </p:txBody>
      </p:sp>
      <p:sp>
        <p:nvSpPr>
          <p:cNvPr id="3" name="Päivämäärän paikkamerkki 2">
            <a:extLst>
              <a:ext uri="{FF2B5EF4-FFF2-40B4-BE49-F238E27FC236}">
                <a16:creationId xmlns:a16="http://schemas.microsoft.com/office/drawing/2014/main" id="{752B0A1A-B403-06B5-4F25-A130AB8F5024}"/>
              </a:ext>
            </a:extLst>
          </p:cNvPr>
          <p:cNvSpPr>
            <a:spLocks noGrp="1"/>
          </p:cNvSpPr>
          <p:nvPr>
            <p:ph type="dt" sz="half" idx="10"/>
          </p:nvPr>
        </p:nvSpPr>
        <p:spPr/>
        <p:txBody>
          <a:bodyPr/>
          <a:lstStyle/>
          <a:p>
            <a:r>
              <a:rPr lang="en-US" noProof="0"/>
              <a:t>1.11.2023</a:t>
            </a:r>
            <a:endParaRPr lang="en-US" noProof="0" dirty="0"/>
          </a:p>
        </p:txBody>
      </p:sp>
      <p:sp>
        <p:nvSpPr>
          <p:cNvPr id="4" name="Alatunnisteen paikkamerkki 3">
            <a:extLst>
              <a:ext uri="{FF2B5EF4-FFF2-40B4-BE49-F238E27FC236}">
                <a16:creationId xmlns:a16="http://schemas.microsoft.com/office/drawing/2014/main" id="{6A2224B0-3CA1-5976-416C-C7D19A3CBCA2}"/>
              </a:ext>
            </a:extLst>
          </p:cNvPr>
          <p:cNvSpPr>
            <a:spLocks noGrp="1"/>
          </p:cNvSpPr>
          <p:nvPr>
            <p:ph type="ftr" sz="quarter" idx="11"/>
          </p:nvPr>
        </p:nvSpPr>
        <p:spPr/>
        <p:txBody>
          <a:bodyPr/>
          <a:lstStyle/>
          <a:p>
            <a:r>
              <a:rPr lang="fi-FI" noProof="0"/>
              <a:t>Rakentamisen suhdannenäkymät, Pekka Pajakkala</a:t>
            </a:r>
            <a:endParaRPr lang="en-US" noProof="0" dirty="0"/>
          </a:p>
        </p:txBody>
      </p:sp>
      <p:sp>
        <p:nvSpPr>
          <p:cNvPr id="5" name="Dian numeron paikkamerkki 4">
            <a:extLst>
              <a:ext uri="{FF2B5EF4-FFF2-40B4-BE49-F238E27FC236}">
                <a16:creationId xmlns:a16="http://schemas.microsoft.com/office/drawing/2014/main" id="{2B2F1EC4-ABF2-8EBB-B318-76942986BB21}"/>
              </a:ext>
            </a:extLst>
          </p:cNvPr>
          <p:cNvSpPr>
            <a:spLocks noGrp="1"/>
          </p:cNvSpPr>
          <p:nvPr>
            <p:ph type="sldNum" sz="quarter" idx="12"/>
          </p:nvPr>
        </p:nvSpPr>
        <p:spPr/>
        <p:txBody>
          <a:bodyPr/>
          <a:lstStyle/>
          <a:p>
            <a:fld id="{18F57A71-91D3-4A55-B057-23E719EBC73D}" type="slidenum">
              <a:rPr lang="en-US" noProof="0" smtClean="0"/>
              <a:pPr/>
              <a:t>13</a:t>
            </a:fld>
            <a:endParaRPr lang="en-US" noProof="0"/>
          </a:p>
        </p:txBody>
      </p:sp>
      <p:sp>
        <p:nvSpPr>
          <p:cNvPr id="6" name="Sisällön paikkamerkki 5">
            <a:extLst>
              <a:ext uri="{FF2B5EF4-FFF2-40B4-BE49-F238E27FC236}">
                <a16:creationId xmlns:a16="http://schemas.microsoft.com/office/drawing/2014/main" id="{7D4868F8-5DAF-678C-E7B4-664F82DAD3B8}"/>
              </a:ext>
            </a:extLst>
          </p:cNvPr>
          <p:cNvSpPr>
            <a:spLocks noGrp="1"/>
          </p:cNvSpPr>
          <p:nvPr>
            <p:ph sz="half" idx="1"/>
          </p:nvPr>
        </p:nvSpPr>
        <p:spPr/>
        <p:txBody>
          <a:bodyPr/>
          <a:lstStyle/>
          <a:p>
            <a:endParaRPr lang="en-GB"/>
          </a:p>
        </p:txBody>
      </p:sp>
      <p:pic>
        <p:nvPicPr>
          <p:cNvPr id="10" name="Kuva 9">
            <a:extLst>
              <a:ext uri="{FF2B5EF4-FFF2-40B4-BE49-F238E27FC236}">
                <a16:creationId xmlns:a16="http://schemas.microsoft.com/office/drawing/2014/main" id="{C05757BB-4162-3DF8-BE99-1711E8AFBD87}"/>
              </a:ext>
            </a:extLst>
          </p:cNvPr>
          <p:cNvPicPr>
            <a:picLocks noChangeAspect="1"/>
          </p:cNvPicPr>
          <p:nvPr/>
        </p:nvPicPr>
        <p:blipFill>
          <a:blip r:embed="rId2"/>
          <a:stretch>
            <a:fillRect/>
          </a:stretch>
        </p:blipFill>
        <p:spPr>
          <a:xfrm>
            <a:off x="119336" y="1526858"/>
            <a:ext cx="6106420" cy="4782338"/>
          </a:xfrm>
          <a:prstGeom prst="rect">
            <a:avLst/>
          </a:prstGeom>
        </p:spPr>
      </p:pic>
      <p:pic>
        <p:nvPicPr>
          <p:cNvPr id="12" name="Kuva 11">
            <a:extLst>
              <a:ext uri="{FF2B5EF4-FFF2-40B4-BE49-F238E27FC236}">
                <a16:creationId xmlns:a16="http://schemas.microsoft.com/office/drawing/2014/main" id="{45AFA70D-64D7-1679-94BA-7568403B36FF}"/>
              </a:ext>
            </a:extLst>
          </p:cNvPr>
          <p:cNvPicPr>
            <a:picLocks noChangeAspect="1"/>
          </p:cNvPicPr>
          <p:nvPr/>
        </p:nvPicPr>
        <p:blipFill>
          <a:blip r:embed="rId3"/>
          <a:stretch>
            <a:fillRect/>
          </a:stretch>
        </p:blipFill>
        <p:spPr>
          <a:xfrm>
            <a:off x="6088592" y="1503743"/>
            <a:ext cx="6103408" cy="5071745"/>
          </a:xfrm>
          <a:prstGeom prst="rect">
            <a:avLst/>
          </a:prstGeom>
        </p:spPr>
      </p:pic>
      <p:sp>
        <p:nvSpPr>
          <p:cNvPr id="13" name="Tekstiruutu 12">
            <a:extLst>
              <a:ext uri="{FF2B5EF4-FFF2-40B4-BE49-F238E27FC236}">
                <a16:creationId xmlns:a16="http://schemas.microsoft.com/office/drawing/2014/main" id="{F080B7D1-AF77-E34D-5B78-CBCDCCCC7CCF}"/>
              </a:ext>
            </a:extLst>
          </p:cNvPr>
          <p:cNvSpPr txBox="1"/>
          <p:nvPr/>
        </p:nvSpPr>
        <p:spPr>
          <a:xfrm>
            <a:off x="4367808" y="3212976"/>
            <a:ext cx="471604" cy="307777"/>
          </a:xfrm>
          <a:prstGeom prst="rect">
            <a:avLst/>
          </a:prstGeom>
          <a:noFill/>
        </p:spPr>
        <p:txBody>
          <a:bodyPr wrap="none" rtlCol="0">
            <a:spAutoFit/>
          </a:bodyPr>
          <a:lstStyle/>
          <a:p>
            <a:r>
              <a:rPr lang="fi-FI" sz="1400" b="1" dirty="0">
                <a:solidFill>
                  <a:schemeClr val="accent1"/>
                </a:solidFill>
              </a:rPr>
              <a:t>BKT</a:t>
            </a:r>
            <a:endParaRPr lang="en-GB" sz="1400" b="1" dirty="0">
              <a:solidFill>
                <a:schemeClr val="accent1"/>
              </a:solidFill>
            </a:endParaRPr>
          </a:p>
        </p:txBody>
      </p:sp>
      <p:sp>
        <p:nvSpPr>
          <p:cNvPr id="14" name="Tekstiruutu 13">
            <a:extLst>
              <a:ext uri="{FF2B5EF4-FFF2-40B4-BE49-F238E27FC236}">
                <a16:creationId xmlns:a16="http://schemas.microsoft.com/office/drawing/2014/main" id="{CE25CCA9-5A81-4F34-0B5B-DDEB9C8375B5}"/>
              </a:ext>
            </a:extLst>
          </p:cNvPr>
          <p:cNvSpPr txBox="1"/>
          <p:nvPr/>
        </p:nvSpPr>
        <p:spPr>
          <a:xfrm>
            <a:off x="3364225" y="4149080"/>
            <a:ext cx="1412887" cy="307777"/>
          </a:xfrm>
          <a:prstGeom prst="rect">
            <a:avLst/>
          </a:prstGeom>
          <a:noFill/>
        </p:spPr>
        <p:txBody>
          <a:bodyPr wrap="none" rtlCol="0">
            <a:spAutoFit/>
          </a:bodyPr>
          <a:lstStyle/>
          <a:p>
            <a:r>
              <a:rPr lang="fi-FI" sz="1400" b="1" dirty="0">
                <a:solidFill>
                  <a:srgbClr val="E82A8A"/>
                </a:solidFill>
              </a:rPr>
              <a:t>RAKENTAMINEN</a:t>
            </a:r>
            <a:endParaRPr lang="en-GB" sz="1400" b="1" dirty="0">
              <a:solidFill>
                <a:srgbClr val="E82A8A"/>
              </a:solidFill>
            </a:endParaRPr>
          </a:p>
        </p:txBody>
      </p:sp>
      <p:sp>
        <p:nvSpPr>
          <p:cNvPr id="15" name="Tekstiruutu 14">
            <a:extLst>
              <a:ext uri="{FF2B5EF4-FFF2-40B4-BE49-F238E27FC236}">
                <a16:creationId xmlns:a16="http://schemas.microsoft.com/office/drawing/2014/main" id="{C70C9B61-5721-B5F7-4F28-DB3FEA62B14F}"/>
              </a:ext>
            </a:extLst>
          </p:cNvPr>
          <p:cNvSpPr txBox="1"/>
          <p:nvPr/>
        </p:nvSpPr>
        <p:spPr>
          <a:xfrm>
            <a:off x="9696400" y="2492896"/>
            <a:ext cx="1890582" cy="2246769"/>
          </a:xfrm>
          <a:prstGeom prst="rect">
            <a:avLst/>
          </a:prstGeom>
          <a:noFill/>
        </p:spPr>
        <p:txBody>
          <a:bodyPr wrap="none" rtlCol="0">
            <a:spAutoFit/>
          </a:bodyPr>
          <a:lstStyle/>
          <a:p>
            <a:r>
              <a:rPr lang="fi-FI" sz="1400" b="1" dirty="0"/>
              <a:t>                MVR </a:t>
            </a:r>
          </a:p>
          <a:p>
            <a:endParaRPr lang="fi-FI" sz="1400" b="1" dirty="0">
              <a:solidFill>
                <a:srgbClr val="E82A8A"/>
              </a:solidFill>
            </a:endParaRPr>
          </a:p>
          <a:p>
            <a:endParaRPr lang="fi-FI" sz="1400" b="1" dirty="0">
              <a:solidFill>
                <a:srgbClr val="E82A8A"/>
              </a:solidFill>
            </a:endParaRPr>
          </a:p>
          <a:p>
            <a:endParaRPr lang="fi-FI" sz="1400" b="1" dirty="0">
              <a:solidFill>
                <a:srgbClr val="E82A8A"/>
              </a:solidFill>
            </a:endParaRPr>
          </a:p>
          <a:p>
            <a:r>
              <a:rPr lang="fi-FI" sz="1400" b="1" dirty="0">
                <a:solidFill>
                  <a:srgbClr val="E82A8A"/>
                </a:solidFill>
              </a:rPr>
              <a:t>ASUINRAKENTAMINEN</a:t>
            </a:r>
          </a:p>
          <a:p>
            <a:r>
              <a:rPr lang="fi-FI" sz="1400" b="1" dirty="0">
                <a:solidFill>
                  <a:srgbClr val="E82A8A"/>
                </a:solidFill>
              </a:rPr>
              <a:t>                    </a:t>
            </a:r>
            <a:r>
              <a:rPr lang="en-GB" sz="1400" b="1" dirty="0">
                <a:solidFill>
                  <a:srgbClr val="0070C0"/>
                </a:solidFill>
              </a:rPr>
              <a:t>YHT.</a:t>
            </a:r>
          </a:p>
          <a:p>
            <a:endParaRPr lang="en-GB" sz="1400" b="1" dirty="0">
              <a:solidFill>
                <a:srgbClr val="0070C0"/>
              </a:solidFill>
            </a:endParaRPr>
          </a:p>
          <a:p>
            <a:endParaRPr lang="en-GB" sz="1400" b="1" dirty="0">
              <a:solidFill>
                <a:srgbClr val="0070C0"/>
              </a:solidFill>
            </a:endParaRPr>
          </a:p>
          <a:p>
            <a:r>
              <a:rPr lang="en-GB" sz="1400" b="1" dirty="0">
                <a:solidFill>
                  <a:srgbClr val="0070C0"/>
                </a:solidFill>
              </a:rPr>
              <a:t>                  </a:t>
            </a:r>
            <a:r>
              <a:rPr lang="en-GB" sz="1400" b="1" dirty="0">
                <a:solidFill>
                  <a:srgbClr val="BD3189"/>
                </a:solidFill>
              </a:rPr>
              <a:t>TOIMITILA-</a:t>
            </a:r>
          </a:p>
          <a:p>
            <a:r>
              <a:rPr lang="en-GB" sz="1400" b="1" dirty="0">
                <a:solidFill>
                  <a:srgbClr val="BD3189"/>
                </a:solidFill>
              </a:rPr>
              <a:t>       RAKENTAMINEN</a:t>
            </a:r>
            <a:endParaRPr lang="fi-FI" sz="1400" b="1" dirty="0">
              <a:solidFill>
                <a:srgbClr val="BD3189"/>
              </a:solidFill>
            </a:endParaRPr>
          </a:p>
        </p:txBody>
      </p:sp>
    </p:spTree>
    <p:extLst>
      <p:ext uri="{BB962C8B-B14F-4D97-AF65-F5344CB8AC3E}">
        <p14:creationId xmlns:p14="http://schemas.microsoft.com/office/powerpoint/2010/main" val="3801048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1667C66-BE2E-1432-F4DA-CF0E92E37860}"/>
              </a:ext>
            </a:extLst>
          </p:cNvPr>
          <p:cNvSpPr>
            <a:spLocks noGrp="1"/>
          </p:cNvSpPr>
          <p:nvPr>
            <p:ph type="title"/>
          </p:nvPr>
        </p:nvSpPr>
        <p:spPr>
          <a:xfrm>
            <a:off x="624418" y="496022"/>
            <a:ext cx="11593288" cy="1152525"/>
          </a:xfrm>
        </p:spPr>
        <p:txBody>
          <a:bodyPr/>
          <a:lstStyle/>
          <a:p>
            <a:pPr>
              <a:lnSpc>
                <a:spcPct val="100000"/>
              </a:lnSpc>
            </a:pPr>
            <a:r>
              <a:rPr lang="fi-FI" dirty="0"/>
              <a:t>Rakennusinvestointien osuus </a:t>
            </a:r>
            <a:r>
              <a:rPr lang="fi-FI" dirty="0" err="1"/>
              <a:t>BKT:sta</a:t>
            </a:r>
            <a:br>
              <a:rPr lang="fi-FI" dirty="0"/>
            </a:br>
            <a:r>
              <a:rPr lang="fi-FI" sz="2400" dirty="0">
                <a:latin typeface="+mn-lt"/>
              </a:rPr>
              <a:t>- ”Suomi panostaa seiniin.”</a:t>
            </a:r>
            <a:br>
              <a:rPr lang="fi-FI" sz="2800" dirty="0"/>
            </a:br>
            <a:r>
              <a:rPr lang="fi-FI" sz="2400" dirty="0"/>
              <a:t>- BKT-osuus v.2023 on edelleen korkea, vaikka investoinnit vähenevät yli 10 % 2023</a:t>
            </a:r>
            <a:br>
              <a:rPr lang="fi-FI" sz="2400" dirty="0"/>
            </a:br>
            <a:r>
              <a:rPr lang="fi-FI" sz="2400" dirty="0"/>
              <a:t>- Euroopassa ja kehittyneissä maissa rakentamisen rooli kansantaloudessa on laskeva</a:t>
            </a:r>
            <a:br>
              <a:rPr lang="fi-FI" sz="3200" dirty="0"/>
            </a:br>
            <a:endParaRPr lang="en-GB" dirty="0"/>
          </a:p>
        </p:txBody>
      </p:sp>
      <p:sp>
        <p:nvSpPr>
          <p:cNvPr id="4" name="Päivämäärän paikkamerkki 3">
            <a:extLst>
              <a:ext uri="{FF2B5EF4-FFF2-40B4-BE49-F238E27FC236}">
                <a16:creationId xmlns:a16="http://schemas.microsoft.com/office/drawing/2014/main" id="{D9246ED2-0B63-7C16-8BC6-C91B2CC7816C}"/>
              </a:ext>
            </a:extLst>
          </p:cNvPr>
          <p:cNvSpPr>
            <a:spLocks noGrp="1"/>
          </p:cNvSpPr>
          <p:nvPr>
            <p:ph type="dt" sz="half" idx="10"/>
          </p:nvPr>
        </p:nvSpPr>
        <p:spPr/>
        <p:txBody>
          <a:bodyPr/>
          <a:lstStyle/>
          <a:p>
            <a:r>
              <a:rPr lang="en-US"/>
              <a:t>1.11.2023</a:t>
            </a:r>
            <a:endParaRPr lang="en-US" noProof="0" dirty="0"/>
          </a:p>
        </p:txBody>
      </p:sp>
      <p:sp>
        <p:nvSpPr>
          <p:cNvPr id="5" name="Alatunnisteen paikkamerkki 4">
            <a:extLst>
              <a:ext uri="{FF2B5EF4-FFF2-40B4-BE49-F238E27FC236}">
                <a16:creationId xmlns:a16="http://schemas.microsoft.com/office/drawing/2014/main" id="{CF7FC953-F88F-46F3-9F05-2901197BE14F}"/>
              </a:ext>
            </a:extLst>
          </p:cNvPr>
          <p:cNvSpPr>
            <a:spLocks noGrp="1"/>
          </p:cNvSpPr>
          <p:nvPr>
            <p:ph type="ftr" sz="quarter" idx="11"/>
          </p:nvPr>
        </p:nvSpPr>
        <p:spPr/>
        <p:txBody>
          <a:bodyPr/>
          <a:lstStyle/>
          <a:p>
            <a:r>
              <a:rPr lang="fi-FI" noProof="0"/>
              <a:t>Rakentamisen suhdannenäkymät, Pekka Pajakkala</a:t>
            </a:r>
            <a:endParaRPr lang="en-US" noProof="0" dirty="0"/>
          </a:p>
        </p:txBody>
      </p:sp>
      <p:sp>
        <p:nvSpPr>
          <p:cNvPr id="6" name="Dian numeron paikkamerkki 5">
            <a:extLst>
              <a:ext uri="{FF2B5EF4-FFF2-40B4-BE49-F238E27FC236}">
                <a16:creationId xmlns:a16="http://schemas.microsoft.com/office/drawing/2014/main" id="{CD404090-0720-1B4F-77D0-059FF0638530}"/>
              </a:ext>
            </a:extLst>
          </p:cNvPr>
          <p:cNvSpPr>
            <a:spLocks noGrp="1"/>
          </p:cNvSpPr>
          <p:nvPr>
            <p:ph type="sldNum" sz="quarter" idx="12"/>
          </p:nvPr>
        </p:nvSpPr>
        <p:spPr/>
        <p:txBody>
          <a:bodyPr/>
          <a:lstStyle/>
          <a:p>
            <a:fld id="{18F57A71-91D3-4A55-B057-23E719EBC73D}" type="slidenum">
              <a:rPr lang="en-US" noProof="0" smtClean="0"/>
              <a:pPr/>
              <a:t>14</a:t>
            </a:fld>
            <a:endParaRPr lang="en-US" noProof="0"/>
          </a:p>
        </p:txBody>
      </p:sp>
      <p:pic>
        <p:nvPicPr>
          <p:cNvPr id="8" name="Kuva 7">
            <a:extLst>
              <a:ext uri="{FF2B5EF4-FFF2-40B4-BE49-F238E27FC236}">
                <a16:creationId xmlns:a16="http://schemas.microsoft.com/office/drawing/2014/main" id="{84293487-556A-FB60-E5C0-1CA3B0221CCC}"/>
              </a:ext>
            </a:extLst>
          </p:cNvPr>
          <p:cNvPicPr>
            <a:picLocks noChangeAspect="1"/>
          </p:cNvPicPr>
          <p:nvPr/>
        </p:nvPicPr>
        <p:blipFill>
          <a:blip r:embed="rId2"/>
          <a:stretch>
            <a:fillRect/>
          </a:stretch>
        </p:blipFill>
        <p:spPr>
          <a:xfrm>
            <a:off x="1493121" y="1145154"/>
            <a:ext cx="8347295" cy="5091297"/>
          </a:xfrm>
          <a:prstGeom prst="rect">
            <a:avLst/>
          </a:prstGeom>
        </p:spPr>
      </p:pic>
      <p:sp>
        <p:nvSpPr>
          <p:cNvPr id="9" name="Tekstiruutu 8">
            <a:extLst>
              <a:ext uri="{FF2B5EF4-FFF2-40B4-BE49-F238E27FC236}">
                <a16:creationId xmlns:a16="http://schemas.microsoft.com/office/drawing/2014/main" id="{5CADB331-20BB-AB0E-F30A-C711127592C4}"/>
              </a:ext>
            </a:extLst>
          </p:cNvPr>
          <p:cNvSpPr txBox="1"/>
          <p:nvPr/>
        </p:nvSpPr>
        <p:spPr>
          <a:xfrm>
            <a:off x="9552384" y="2044005"/>
            <a:ext cx="2639616" cy="3139321"/>
          </a:xfrm>
          <a:prstGeom prst="rect">
            <a:avLst/>
          </a:prstGeom>
          <a:noFill/>
        </p:spPr>
        <p:txBody>
          <a:bodyPr wrap="square" rtlCol="0">
            <a:spAutoFit/>
          </a:bodyPr>
          <a:lstStyle/>
          <a:p>
            <a:r>
              <a:rPr lang="fi-FI" dirty="0"/>
              <a:t>Suomessa rakennusinvestointien</a:t>
            </a:r>
          </a:p>
          <a:p>
            <a:r>
              <a:rPr lang="fi-FI" dirty="0"/>
              <a:t>osuus </a:t>
            </a:r>
            <a:r>
              <a:rPr lang="fi-FI" dirty="0" err="1"/>
              <a:t>BKT:sta</a:t>
            </a:r>
            <a:r>
              <a:rPr lang="fi-FI" dirty="0"/>
              <a:t> on edelleen hyvin korkea, vaikka investoinnit vähenevät reippaasti, 10 % v. 2023. </a:t>
            </a:r>
          </a:p>
          <a:p>
            <a:r>
              <a:rPr lang="fi-FI" dirty="0"/>
              <a:t>Nollakorkoajan alettua 2015 rakennusinvestoinnit Suomessa kasvoivat reippaasti verrattuna Länsi-Euroopan maihin.</a:t>
            </a:r>
            <a:endParaRPr lang="en-GB" dirty="0"/>
          </a:p>
        </p:txBody>
      </p:sp>
      <p:sp>
        <p:nvSpPr>
          <p:cNvPr id="3" name="Tähti: 5-sakarainen 2">
            <a:extLst>
              <a:ext uri="{FF2B5EF4-FFF2-40B4-BE49-F238E27FC236}">
                <a16:creationId xmlns:a16="http://schemas.microsoft.com/office/drawing/2014/main" id="{FBDBC372-61D0-9313-A2C3-5D0EFE07DA76}"/>
              </a:ext>
            </a:extLst>
          </p:cNvPr>
          <p:cNvSpPr/>
          <p:nvPr/>
        </p:nvSpPr>
        <p:spPr>
          <a:xfrm>
            <a:off x="8760296" y="3508018"/>
            <a:ext cx="144016" cy="122312"/>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kstiruutu 6">
            <a:extLst>
              <a:ext uri="{FF2B5EF4-FFF2-40B4-BE49-F238E27FC236}">
                <a16:creationId xmlns:a16="http://schemas.microsoft.com/office/drawing/2014/main" id="{088F00DC-266F-AD22-D162-A8617391A8ED}"/>
              </a:ext>
            </a:extLst>
          </p:cNvPr>
          <p:cNvSpPr txBox="1"/>
          <p:nvPr/>
        </p:nvSpPr>
        <p:spPr>
          <a:xfrm>
            <a:off x="8372048" y="3429000"/>
            <a:ext cx="388248" cy="307777"/>
          </a:xfrm>
          <a:prstGeom prst="rect">
            <a:avLst/>
          </a:prstGeom>
          <a:noFill/>
        </p:spPr>
        <p:txBody>
          <a:bodyPr wrap="none" rtlCol="0">
            <a:spAutoFit/>
          </a:bodyPr>
          <a:lstStyle/>
          <a:p>
            <a:r>
              <a:rPr lang="fi-FI" sz="1400" dirty="0"/>
              <a:t>EU</a:t>
            </a:r>
            <a:endParaRPr lang="en-GB" sz="1400" dirty="0"/>
          </a:p>
        </p:txBody>
      </p:sp>
    </p:spTree>
    <p:extLst>
      <p:ext uri="{BB962C8B-B14F-4D97-AF65-F5344CB8AC3E}">
        <p14:creationId xmlns:p14="http://schemas.microsoft.com/office/powerpoint/2010/main" val="764514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203B7EC-1F85-5B4E-131F-6A16FDC5683F}"/>
              </a:ext>
            </a:extLst>
          </p:cNvPr>
          <p:cNvSpPr>
            <a:spLocks noGrp="1"/>
          </p:cNvSpPr>
          <p:nvPr>
            <p:ph type="title"/>
          </p:nvPr>
        </p:nvSpPr>
        <p:spPr>
          <a:xfrm>
            <a:off x="116304" y="0"/>
            <a:ext cx="12075695" cy="1325563"/>
          </a:xfrm>
        </p:spPr>
        <p:txBody>
          <a:bodyPr>
            <a:normAutofit/>
          </a:bodyPr>
          <a:lstStyle/>
          <a:p>
            <a:r>
              <a:rPr lang="fi-FI" sz="3600" b="1" dirty="0">
                <a:solidFill>
                  <a:schemeClr val="accent1"/>
                </a:solidFill>
              </a:rPr>
              <a:t>Rakentamisen määrä per BKT tai per </a:t>
            </a:r>
            <a:r>
              <a:rPr lang="fi-FI" sz="3600" b="1" dirty="0" err="1">
                <a:solidFill>
                  <a:schemeClr val="accent1"/>
                </a:solidFill>
              </a:rPr>
              <a:t>capita</a:t>
            </a:r>
            <a:r>
              <a:rPr lang="fi-FI" sz="3600" b="1" dirty="0">
                <a:solidFill>
                  <a:schemeClr val="accent1"/>
                </a:solidFill>
              </a:rPr>
              <a:t> eri sektoreilla</a:t>
            </a:r>
            <a:br>
              <a:rPr lang="fi-FI" dirty="0"/>
            </a:br>
            <a:r>
              <a:rPr lang="fi-FI" dirty="0"/>
              <a:t> </a:t>
            </a:r>
            <a:r>
              <a:rPr lang="fi-FI" sz="1800" dirty="0"/>
              <a:t>koko rakentaminen 2021        asuntorakentaminen 2022       toimitilarakentaminen 2022        maa- ja vesirakentaminen 2022</a:t>
            </a:r>
            <a:endParaRPr lang="en-GB" dirty="0"/>
          </a:p>
        </p:txBody>
      </p:sp>
      <p:pic>
        <p:nvPicPr>
          <p:cNvPr id="5" name="Kuva 4">
            <a:extLst>
              <a:ext uri="{FF2B5EF4-FFF2-40B4-BE49-F238E27FC236}">
                <a16:creationId xmlns:a16="http://schemas.microsoft.com/office/drawing/2014/main" id="{35549E8B-7C52-D199-7F70-06BA6C44F816}"/>
              </a:ext>
            </a:extLst>
          </p:cNvPr>
          <p:cNvPicPr>
            <a:picLocks noChangeAspect="1"/>
          </p:cNvPicPr>
          <p:nvPr/>
        </p:nvPicPr>
        <p:blipFill>
          <a:blip r:embed="rId2"/>
          <a:stretch>
            <a:fillRect/>
          </a:stretch>
        </p:blipFill>
        <p:spPr>
          <a:xfrm>
            <a:off x="8763456" y="1216338"/>
            <a:ext cx="2469226" cy="5499640"/>
          </a:xfrm>
          <a:prstGeom prst="rect">
            <a:avLst/>
          </a:prstGeom>
        </p:spPr>
      </p:pic>
      <p:pic>
        <p:nvPicPr>
          <p:cNvPr id="7" name="Kuva 6">
            <a:extLst>
              <a:ext uri="{FF2B5EF4-FFF2-40B4-BE49-F238E27FC236}">
                <a16:creationId xmlns:a16="http://schemas.microsoft.com/office/drawing/2014/main" id="{892CE1E9-F5DA-7037-676E-2CF64BFB1912}"/>
              </a:ext>
            </a:extLst>
          </p:cNvPr>
          <p:cNvPicPr>
            <a:picLocks noChangeAspect="1"/>
          </p:cNvPicPr>
          <p:nvPr/>
        </p:nvPicPr>
        <p:blipFill>
          <a:blip r:embed="rId3"/>
          <a:stretch>
            <a:fillRect/>
          </a:stretch>
        </p:blipFill>
        <p:spPr>
          <a:xfrm>
            <a:off x="5803373" y="1193624"/>
            <a:ext cx="2676484" cy="5425586"/>
          </a:xfrm>
          <a:prstGeom prst="rect">
            <a:avLst/>
          </a:prstGeom>
        </p:spPr>
      </p:pic>
      <p:pic>
        <p:nvPicPr>
          <p:cNvPr id="9" name="Kuva 8">
            <a:extLst>
              <a:ext uri="{FF2B5EF4-FFF2-40B4-BE49-F238E27FC236}">
                <a16:creationId xmlns:a16="http://schemas.microsoft.com/office/drawing/2014/main" id="{80F83736-25CE-E6E4-9B5A-17FF9FCEB385}"/>
              </a:ext>
            </a:extLst>
          </p:cNvPr>
          <p:cNvPicPr>
            <a:picLocks noChangeAspect="1"/>
          </p:cNvPicPr>
          <p:nvPr/>
        </p:nvPicPr>
        <p:blipFill>
          <a:blip r:embed="rId4"/>
          <a:stretch>
            <a:fillRect/>
          </a:stretch>
        </p:blipFill>
        <p:spPr>
          <a:xfrm>
            <a:off x="3003083" y="1216337"/>
            <a:ext cx="2516692" cy="5379429"/>
          </a:xfrm>
          <a:prstGeom prst="rect">
            <a:avLst/>
          </a:prstGeom>
        </p:spPr>
      </p:pic>
      <p:pic>
        <p:nvPicPr>
          <p:cNvPr id="11" name="Kuva 10">
            <a:extLst>
              <a:ext uri="{FF2B5EF4-FFF2-40B4-BE49-F238E27FC236}">
                <a16:creationId xmlns:a16="http://schemas.microsoft.com/office/drawing/2014/main" id="{61F63E87-6A62-5A85-0EC4-A4DA49FCCD4B}"/>
              </a:ext>
            </a:extLst>
          </p:cNvPr>
          <p:cNvPicPr>
            <a:picLocks noChangeAspect="1"/>
          </p:cNvPicPr>
          <p:nvPr/>
        </p:nvPicPr>
        <p:blipFill>
          <a:blip r:embed="rId5"/>
          <a:stretch>
            <a:fillRect/>
          </a:stretch>
        </p:blipFill>
        <p:spPr>
          <a:xfrm>
            <a:off x="328375" y="1193624"/>
            <a:ext cx="2553590" cy="5412389"/>
          </a:xfrm>
          <a:prstGeom prst="rect">
            <a:avLst/>
          </a:prstGeom>
        </p:spPr>
      </p:pic>
      <p:sp>
        <p:nvSpPr>
          <p:cNvPr id="12" name="Suorakulmio: Pyöristetyt kulmat 11">
            <a:extLst>
              <a:ext uri="{FF2B5EF4-FFF2-40B4-BE49-F238E27FC236}">
                <a16:creationId xmlns:a16="http://schemas.microsoft.com/office/drawing/2014/main" id="{4258B43A-FCCD-AD2A-2F50-BBAC2FAA9ECA}"/>
              </a:ext>
            </a:extLst>
          </p:cNvPr>
          <p:cNvSpPr/>
          <p:nvPr/>
        </p:nvSpPr>
        <p:spPr>
          <a:xfrm>
            <a:off x="328375" y="1896177"/>
            <a:ext cx="2319689" cy="269508"/>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uorakulmio: Pyöristetyt kulmat 12">
            <a:extLst>
              <a:ext uri="{FF2B5EF4-FFF2-40B4-BE49-F238E27FC236}">
                <a16:creationId xmlns:a16="http://schemas.microsoft.com/office/drawing/2014/main" id="{F1930EFD-2659-F068-A2C2-222EDB825B40}"/>
              </a:ext>
            </a:extLst>
          </p:cNvPr>
          <p:cNvSpPr/>
          <p:nvPr/>
        </p:nvSpPr>
        <p:spPr>
          <a:xfrm>
            <a:off x="5803373" y="2164082"/>
            <a:ext cx="2387726" cy="251859"/>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Suorakulmio: Pyöristetyt kulmat 13">
            <a:extLst>
              <a:ext uri="{FF2B5EF4-FFF2-40B4-BE49-F238E27FC236}">
                <a16:creationId xmlns:a16="http://schemas.microsoft.com/office/drawing/2014/main" id="{19465EF6-0455-0AAF-35B6-4C1DFDBDE481}"/>
              </a:ext>
            </a:extLst>
          </p:cNvPr>
          <p:cNvSpPr/>
          <p:nvPr/>
        </p:nvSpPr>
        <p:spPr>
          <a:xfrm>
            <a:off x="3003083" y="2730367"/>
            <a:ext cx="2319689" cy="243839"/>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Suorakulmio: Pyöristetyt kulmat 14">
            <a:extLst>
              <a:ext uri="{FF2B5EF4-FFF2-40B4-BE49-F238E27FC236}">
                <a16:creationId xmlns:a16="http://schemas.microsoft.com/office/drawing/2014/main" id="{AC156534-680E-227F-1157-4335B3E03CDA}"/>
              </a:ext>
            </a:extLst>
          </p:cNvPr>
          <p:cNvSpPr/>
          <p:nvPr/>
        </p:nvSpPr>
        <p:spPr>
          <a:xfrm>
            <a:off x="8763455" y="3556402"/>
            <a:ext cx="2319689" cy="207076"/>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äivämäärän paikkamerkki 2">
            <a:extLst>
              <a:ext uri="{FF2B5EF4-FFF2-40B4-BE49-F238E27FC236}">
                <a16:creationId xmlns:a16="http://schemas.microsoft.com/office/drawing/2014/main" id="{9858B273-E287-F32B-AD92-A64C497F369F}"/>
              </a:ext>
            </a:extLst>
          </p:cNvPr>
          <p:cNvSpPr>
            <a:spLocks noGrp="1"/>
          </p:cNvSpPr>
          <p:nvPr>
            <p:ph type="dt" sz="half" idx="10"/>
          </p:nvPr>
        </p:nvSpPr>
        <p:spPr/>
        <p:txBody>
          <a:bodyPr/>
          <a:lstStyle/>
          <a:p>
            <a:r>
              <a:rPr lang="en-US"/>
              <a:t>1.11.2023</a:t>
            </a:r>
            <a:endParaRPr lang="en-US" noProof="0" dirty="0"/>
          </a:p>
        </p:txBody>
      </p:sp>
      <p:sp>
        <p:nvSpPr>
          <p:cNvPr id="4" name="Alatunnisteen paikkamerkki 3">
            <a:extLst>
              <a:ext uri="{FF2B5EF4-FFF2-40B4-BE49-F238E27FC236}">
                <a16:creationId xmlns:a16="http://schemas.microsoft.com/office/drawing/2014/main" id="{6198BEF7-F91B-0959-7B78-5393BBD5263D}"/>
              </a:ext>
            </a:extLst>
          </p:cNvPr>
          <p:cNvSpPr>
            <a:spLocks noGrp="1"/>
          </p:cNvSpPr>
          <p:nvPr>
            <p:ph type="ftr" sz="quarter" idx="11"/>
          </p:nvPr>
        </p:nvSpPr>
        <p:spPr/>
        <p:txBody>
          <a:bodyPr/>
          <a:lstStyle/>
          <a:p>
            <a:r>
              <a:rPr lang="fi-FI" noProof="0"/>
              <a:t>Rakentamisen suhdannenäkymät, Pekka Pajakkala</a:t>
            </a:r>
            <a:endParaRPr lang="en-US" noProof="0" dirty="0"/>
          </a:p>
        </p:txBody>
      </p:sp>
      <p:sp>
        <p:nvSpPr>
          <p:cNvPr id="6" name="Dian numeron paikkamerkki 5">
            <a:extLst>
              <a:ext uri="{FF2B5EF4-FFF2-40B4-BE49-F238E27FC236}">
                <a16:creationId xmlns:a16="http://schemas.microsoft.com/office/drawing/2014/main" id="{692EB04E-01B8-B46F-F46E-0A8A08EF8845}"/>
              </a:ext>
            </a:extLst>
          </p:cNvPr>
          <p:cNvSpPr>
            <a:spLocks noGrp="1"/>
          </p:cNvSpPr>
          <p:nvPr>
            <p:ph type="sldNum" sz="quarter" idx="12"/>
          </p:nvPr>
        </p:nvSpPr>
        <p:spPr/>
        <p:txBody>
          <a:bodyPr/>
          <a:lstStyle/>
          <a:p>
            <a:fld id="{18F57A71-91D3-4A55-B057-23E719EBC73D}" type="slidenum">
              <a:rPr lang="en-US" noProof="0" smtClean="0"/>
              <a:pPr/>
              <a:t>15</a:t>
            </a:fld>
            <a:endParaRPr lang="en-US" noProof="0"/>
          </a:p>
        </p:txBody>
      </p:sp>
    </p:spTree>
    <p:extLst>
      <p:ext uri="{BB962C8B-B14F-4D97-AF65-F5344CB8AC3E}">
        <p14:creationId xmlns:p14="http://schemas.microsoft.com/office/powerpoint/2010/main" val="3820451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0"/>
          <p:cNvSpPr>
            <a:spLocks noGrp="1" noChangeArrowheads="1"/>
          </p:cNvSpPr>
          <p:nvPr>
            <p:ph type="title"/>
          </p:nvPr>
        </p:nvSpPr>
        <p:spPr>
          <a:xfrm>
            <a:off x="479376" y="1844824"/>
            <a:ext cx="11016198" cy="1439863"/>
          </a:xfrm>
        </p:spPr>
        <p:txBody>
          <a:bodyPr/>
          <a:lstStyle/>
          <a:p>
            <a:r>
              <a:rPr lang="fi-FI" sz="5400" dirty="0"/>
              <a:t>Rakentamisen suhdannenäkymät</a:t>
            </a:r>
            <a:br>
              <a:rPr lang="fi-FI" sz="5400" dirty="0"/>
            </a:br>
            <a:endParaRPr lang="fi-FI" altLang="fi-FI" dirty="0"/>
          </a:p>
        </p:txBody>
      </p:sp>
      <p:sp>
        <p:nvSpPr>
          <p:cNvPr id="6" name="Text Box 9"/>
          <p:cNvSpPr txBox="1">
            <a:spLocks noChangeArrowheads="1"/>
          </p:cNvSpPr>
          <p:nvPr/>
        </p:nvSpPr>
        <p:spPr bwMode="auto">
          <a:xfrm>
            <a:off x="1703512" y="3140968"/>
            <a:ext cx="10009112"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defRPr>
            </a:lvl3pPr>
            <a:lvl4pPr marL="1600200" indent="-22860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defRPr>
            </a:lvl9pPr>
          </a:lstStyle>
          <a:p>
            <a:pPr marL="457200" indent="-457200">
              <a:spcBef>
                <a:spcPct val="50000"/>
              </a:spcBef>
              <a:buClrTx/>
              <a:buFont typeface="+mj-lt"/>
              <a:buAutoNum type="arabicPeriod"/>
            </a:pPr>
            <a:r>
              <a:rPr lang="en-GB" altLang="fi-FI" sz="2400" b="1" dirty="0" err="1">
                <a:solidFill>
                  <a:schemeClr val="bg1"/>
                </a:solidFill>
              </a:rPr>
              <a:t>Talous</a:t>
            </a:r>
            <a:r>
              <a:rPr lang="en-GB" altLang="fi-FI" sz="2400" b="1" dirty="0">
                <a:solidFill>
                  <a:schemeClr val="bg1"/>
                </a:solidFill>
              </a:rPr>
              <a:t>, BKT, </a:t>
            </a:r>
            <a:r>
              <a:rPr lang="en-GB" altLang="fi-FI" sz="2400" b="1" dirty="0" err="1">
                <a:solidFill>
                  <a:schemeClr val="bg1"/>
                </a:solidFill>
              </a:rPr>
              <a:t>korot</a:t>
            </a:r>
            <a:r>
              <a:rPr lang="en-GB" altLang="fi-FI" sz="2400" b="1" dirty="0">
                <a:solidFill>
                  <a:schemeClr val="bg1"/>
                </a:solidFill>
              </a:rPr>
              <a:t>, </a:t>
            </a:r>
            <a:r>
              <a:rPr lang="en-GB" altLang="fi-FI" sz="2400" b="1" dirty="0" err="1">
                <a:solidFill>
                  <a:schemeClr val="bg1"/>
                </a:solidFill>
              </a:rPr>
              <a:t>kuluttajien</a:t>
            </a:r>
            <a:r>
              <a:rPr lang="en-GB" altLang="fi-FI" sz="2400" b="1" dirty="0">
                <a:solidFill>
                  <a:schemeClr val="bg1"/>
                </a:solidFill>
              </a:rPr>
              <a:t> </a:t>
            </a:r>
            <a:r>
              <a:rPr lang="en-GB" altLang="fi-FI" sz="2400" b="1" dirty="0" err="1">
                <a:solidFill>
                  <a:schemeClr val="bg1"/>
                </a:solidFill>
              </a:rPr>
              <a:t>ja</a:t>
            </a:r>
            <a:r>
              <a:rPr lang="en-GB" altLang="fi-FI" sz="2400" b="1" dirty="0">
                <a:solidFill>
                  <a:schemeClr val="bg1"/>
                </a:solidFill>
              </a:rPr>
              <a:t> </a:t>
            </a:r>
            <a:r>
              <a:rPr lang="en-GB" altLang="fi-FI" sz="2400" b="1" dirty="0" err="1">
                <a:solidFill>
                  <a:schemeClr val="bg1"/>
                </a:solidFill>
              </a:rPr>
              <a:t>elinkeinoelämän</a:t>
            </a:r>
            <a:r>
              <a:rPr lang="en-GB" altLang="fi-FI" sz="2400" b="1" dirty="0">
                <a:solidFill>
                  <a:schemeClr val="bg1"/>
                </a:solidFill>
              </a:rPr>
              <a:t> </a:t>
            </a:r>
            <a:r>
              <a:rPr lang="en-GB" altLang="fi-FI" sz="2400" b="1" dirty="0" err="1">
                <a:solidFill>
                  <a:schemeClr val="bg1"/>
                </a:solidFill>
              </a:rPr>
              <a:t>luottamus</a:t>
            </a:r>
            <a:endParaRPr lang="en-GB" altLang="fi-FI" sz="2400" b="1" dirty="0">
              <a:solidFill>
                <a:schemeClr val="bg1"/>
              </a:solidFill>
            </a:endParaRPr>
          </a:p>
          <a:p>
            <a:pPr marL="457200" indent="-457200">
              <a:spcBef>
                <a:spcPct val="50000"/>
              </a:spcBef>
              <a:buClrTx/>
              <a:buFont typeface="+mj-lt"/>
              <a:buAutoNum type="arabicPeriod"/>
            </a:pPr>
            <a:r>
              <a:rPr lang="en-GB" altLang="fi-FI" sz="2400" b="1" dirty="0" err="1">
                <a:solidFill>
                  <a:schemeClr val="bg1"/>
                </a:solidFill>
              </a:rPr>
              <a:t>Rakentaminen</a:t>
            </a:r>
            <a:r>
              <a:rPr lang="en-GB" altLang="fi-FI" sz="2400" b="1" dirty="0">
                <a:solidFill>
                  <a:schemeClr val="bg1"/>
                </a:solidFill>
              </a:rPr>
              <a:t> </a:t>
            </a:r>
            <a:r>
              <a:rPr lang="en-GB" altLang="fi-FI" sz="2400" b="1" dirty="0" err="1">
                <a:solidFill>
                  <a:schemeClr val="bg1"/>
                </a:solidFill>
              </a:rPr>
              <a:t>Euroopassa</a:t>
            </a:r>
            <a:endParaRPr lang="en-GB" altLang="fi-FI" sz="2400" b="1" dirty="0">
              <a:solidFill>
                <a:schemeClr val="bg1"/>
              </a:solidFill>
            </a:endParaRPr>
          </a:p>
          <a:p>
            <a:pPr marL="457200" indent="-457200">
              <a:spcBef>
                <a:spcPct val="50000"/>
              </a:spcBef>
              <a:buClrTx/>
              <a:buFont typeface="+mj-lt"/>
              <a:buAutoNum type="arabicPeriod"/>
            </a:pPr>
            <a:r>
              <a:rPr lang="en-GB" altLang="fi-FI" sz="2400" b="1" dirty="0" err="1">
                <a:solidFill>
                  <a:srgbClr val="FFC000"/>
                </a:solidFill>
              </a:rPr>
              <a:t>Rakentaminen</a:t>
            </a:r>
            <a:r>
              <a:rPr lang="en-GB" altLang="fi-FI" sz="2400" b="1" dirty="0">
                <a:solidFill>
                  <a:srgbClr val="FFC000"/>
                </a:solidFill>
              </a:rPr>
              <a:t> </a:t>
            </a:r>
            <a:r>
              <a:rPr lang="en-GB" altLang="fi-FI" sz="2400" b="1" dirty="0" err="1">
                <a:solidFill>
                  <a:srgbClr val="FFC000"/>
                </a:solidFill>
              </a:rPr>
              <a:t>Suomessa</a:t>
            </a:r>
            <a:endParaRPr lang="en-GB" altLang="fi-FI" sz="2400" b="1" dirty="0">
              <a:solidFill>
                <a:srgbClr val="FFC000"/>
              </a:solidFill>
            </a:endParaRPr>
          </a:p>
          <a:p>
            <a:pPr marL="457200" indent="-457200">
              <a:spcBef>
                <a:spcPct val="50000"/>
              </a:spcBef>
              <a:buClrTx/>
              <a:buFont typeface="+mj-lt"/>
              <a:buAutoNum type="arabicPeriod"/>
            </a:pPr>
            <a:r>
              <a:rPr lang="en-GB" altLang="fi-FI" sz="2400" b="1" dirty="0" err="1">
                <a:solidFill>
                  <a:schemeClr val="bg1"/>
                </a:solidFill>
              </a:rPr>
              <a:t>Yhteenveto</a:t>
            </a:r>
            <a:endParaRPr lang="en-GB" altLang="fi-FI" b="1" dirty="0">
              <a:solidFill>
                <a:schemeClr val="bg1"/>
              </a:solidFill>
            </a:endParaRPr>
          </a:p>
        </p:txBody>
      </p:sp>
      <p:sp>
        <p:nvSpPr>
          <p:cNvPr id="2" name="Päivämäärän paikkamerkki 1">
            <a:extLst>
              <a:ext uri="{FF2B5EF4-FFF2-40B4-BE49-F238E27FC236}">
                <a16:creationId xmlns:a16="http://schemas.microsoft.com/office/drawing/2014/main" id="{700A12D3-357E-4630-98A8-51D847252506}"/>
              </a:ext>
            </a:extLst>
          </p:cNvPr>
          <p:cNvSpPr>
            <a:spLocks noGrp="1"/>
          </p:cNvSpPr>
          <p:nvPr>
            <p:ph type="dt" sz="half" idx="10"/>
          </p:nvPr>
        </p:nvSpPr>
        <p:spPr/>
        <p:txBody>
          <a:bodyPr/>
          <a:lstStyle/>
          <a:p>
            <a:r>
              <a:rPr lang="en-US"/>
              <a:t>1.11.2023</a:t>
            </a:r>
            <a:endParaRPr lang="en-US" dirty="0"/>
          </a:p>
        </p:txBody>
      </p:sp>
      <p:sp>
        <p:nvSpPr>
          <p:cNvPr id="3" name="Alatunnisteen paikkamerkki 2">
            <a:extLst>
              <a:ext uri="{FF2B5EF4-FFF2-40B4-BE49-F238E27FC236}">
                <a16:creationId xmlns:a16="http://schemas.microsoft.com/office/drawing/2014/main" id="{D3B386DC-67C7-302E-3416-5C682E628A31}"/>
              </a:ext>
            </a:extLst>
          </p:cNvPr>
          <p:cNvSpPr>
            <a:spLocks noGrp="1"/>
          </p:cNvSpPr>
          <p:nvPr>
            <p:ph type="ftr" sz="quarter" idx="11"/>
          </p:nvPr>
        </p:nvSpPr>
        <p:spPr/>
        <p:txBody>
          <a:bodyPr/>
          <a:lstStyle/>
          <a:p>
            <a:r>
              <a:rPr lang="fi-FI"/>
              <a:t>Rakentamisen suhdannenäkymät, Pekka Pajakkala</a:t>
            </a:r>
            <a:endParaRPr lang="en-US" dirty="0"/>
          </a:p>
        </p:txBody>
      </p:sp>
      <p:sp>
        <p:nvSpPr>
          <p:cNvPr id="4" name="Dian numeron paikkamerkki 3">
            <a:extLst>
              <a:ext uri="{FF2B5EF4-FFF2-40B4-BE49-F238E27FC236}">
                <a16:creationId xmlns:a16="http://schemas.microsoft.com/office/drawing/2014/main" id="{0FD21BB9-8628-8E9A-F0C4-4440A67B90C8}"/>
              </a:ext>
            </a:extLst>
          </p:cNvPr>
          <p:cNvSpPr>
            <a:spLocks noGrp="1"/>
          </p:cNvSpPr>
          <p:nvPr>
            <p:ph type="sldNum" sz="quarter" idx="12"/>
          </p:nvPr>
        </p:nvSpPr>
        <p:spPr/>
        <p:txBody>
          <a:bodyPr/>
          <a:lstStyle/>
          <a:p>
            <a:fld id="{18F57A71-91D3-4A55-B057-23E719EBC73D}" type="slidenum">
              <a:rPr lang="en-US" noProof="0" smtClean="0"/>
              <a:pPr/>
              <a:t>16</a:t>
            </a:fld>
            <a:endParaRPr lang="en-US" noProof="0"/>
          </a:p>
        </p:txBody>
      </p:sp>
    </p:spTree>
    <p:extLst>
      <p:ext uri="{BB962C8B-B14F-4D97-AF65-F5344CB8AC3E}">
        <p14:creationId xmlns:p14="http://schemas.microsoft.com/office/powerpoint/2010/main" val="524716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Kuva 12"/>
          <p:cNvPicPr>
            <a:picLocks noChangeAspect="1"/>
          </p:cNvPicPr>
          <p:nvPr/>
        </p:nvPicPr>
        <p:blipFill>
          <a:blip r:embed="rId2"/>
          <a:stretch>
            <a:fillRect/>
          </a:stretch>
        </p:blipFill>
        <p:spPr>
          <a:xfrm>
            <a:off x="2149525" y="1442017"/>
            <a:ext cx="7571861" cy="4551652"/>
          </a:xfrm>
          <a:prstGeom prst="rect">
            <a:avLst/>
          </a:prstGeom>
        </p:spPr>
      </p:pic>
      <p:sp>
        <p:nvSpPr>
          <p:cNvPr id="4" name="Title 3"/>
          <p:cNvSpPr>
            <a:spLocks noGrp="1"/>
          </p:cNvSpPr>
          <p:nvPr>
            <p:ph type="title"/>
          </p:nvPr>
        </p:nvSpPr>
        <p:spPr>
          <a:xfrm>
            <a:off x="937717" y="114163"/>
            <a:ext cx="9749420" cy="1046262"/>
          </a:xfrm>
        </p:spPr>
        <p:txBody>
          <a:bodyPr/>
          <a:lstStyle/>
          <a:p>
            <a:pPr>
              <a:lnSpc>
                <a:spcPct val="100000"/>
              </a:lnSpc>
            </a:pPr>
            <a:r>
              <a:rPr lang="fi-FI" dirty="0"/>
              <a:t>Rakentamisen kokonaismäärä vuodesta 1960</a:t>
            </a:r>
            <a:br>
              <a:rPr lang="fi-FI" dirty="0"/>
            </a:br>
            <a:r>
              <a:rPr lang="fi-FI" sz="2400" dirty="0"/>
              <a:t>- kiintein vuoden 2013 hinnoin, </a:t>
            </a:r>
            <a:r>
              <a:rPr lang="fi-FI" sz="2400" dirty="0" err="1"/>
              <a:t>uudis+korjaus+infra</a:t>
            </a:r>
            <a:br>
              <a:rPr lang="fi-FI" sz="2400" dirty="0"/>
            </a:br>
            <a:r>
              <a:rPr lang="fi-FI" sz="2400" dirty="0"/>
              <a:t>- suhdannevaihtelut ovat suuret</a:t>
            </a:r>
          </a:p>
        </p:txBody>
      </p:sp>
      <p:sp>
        <p:nvSpPr>
          <p:cNvPr id="5" name="TextBox 4"/>
          <p:cNvSpPr txBox="1"/>
          <p:nvPr/>
        </p:nvSpPr>
        <p:spPr>
          <a:xfrm>
            <a:off x="6462962" y="2555623"/>
            <a:ext cx="928459" cy="1275029"/>
          </a:xfrm>
          <a:prstGeom prst="rect">
            <a:avLst/>
          </a:prstGeom>
          <a:noFill/>
        </p:spPr>
        <p:txBody>
          <a:bodyPr wrap="none" rtlCol="0">
            <a:spAutoFit/>
          </a:bodyPr>
          <a:lstStyle/>
          <a:p>
            <a:r>
              <a:rPr lang="fi-FI" sz="1098" b="1" dirty="0"/>
              <a:t>devalvointi, </a:t>
            </a:r>
          </a:p>
          <a:p>
            <a:r>
              <a:rPr lang="fi-FI" sz="1098" b="1" dirty="0"/>
              <a:t>  pankkikriisi</a:t>
            </a:r>
          </a:p>
          <a:p>
            <a:r>
              <a:rPr lang="fi-FI" sz="1098" b="1" dirty="0"/>
              <a:t>   1990-</a:t>
            </a:r>
          </a:p>
          <a:p>
            <a:r>
              <a:rPr lang="fi-FI" sz="1098" b="1" dirty="0"/>
              <a:t>    luvun alun</a:t>
            </a:r>
          </a:p>
          <a:p>
            <a:r>
              <a:rPr lang="fi-FI" sz="1098" b="1" dirty="0"/>
              <a:t>      lama,</a:t>
            </a:r>
          </a:p>
          <a:p>
            <a:r>
              <a:rPr lang="fi-FI" sz="1098" b="1" dirty="0"/>
              <a:t>      laskua </a:t>
            </a:r>
          </a:p>
          <a:p>
            <a:r>
              <a:rPr lang="fi-FI" sz="1098" b="1" dirty="0"/>
              <a:t>        7 v.</a:t>
            </a:r>
          </a:p>
        </p:txBody>
      </p:sp>
      <p:sp>
        <p:nvSpPr>
          <p:cNvPr id="6" name="TextBox 5"/>
          <p:cNvSpPr txBox="1"/>
          <p:nvPr/>
        </p:nvSpPr>
        <p:spPr>
          <a:xfrm>
            <a:off x="7433037" y="3049102"/>
            <a:ext cx="764953" cy="430246"/>
          </a:xfrm>
          <a:prstGeom prst="rect">
            <a:avLst/>
          </a:prstGeom>
          <a:noFill/>
        </p:spPr>
        <p:txBody>
          <a:bodyPr wrap="none" rtlCol="0">
            <a:spAutoFit/>
          </a:bodyPr>
          <a:lstStyle/>
          <a:p>
            <a:r>
              <a:rPr lang="fi-FI" sz="1098" b="1" dirty="0"/>
              <a:t>ICT/Nokia</a:t>
            </a:r>
          </a:p>
          <a:p>
            <a:r>
              <a:rPr lang="fi-FI" sz="1098" b="1" dirty="0"/>
              <a:t> -buumi </a:t>
            </a:r>
          </a:p>
        </p:txBody>
      </p:sp>
      <p:sp>
        <p:nvSpPr>
          <p:cNvPr id="7" name="TextBox 6"/>
          <p:cNvSpPr txBox="1"/>
          <p:nvPr/>
        </p:nvSpPr>
        <p:spPr>
          <a:xfrm>
            <a:off x="7395785" y="2031657"/>
            <a:ext cx="938077" cy="768159"/>
          </a:xfrm>
          <a:prstGeom prst="rect">
            <a:avLst/>
          </a:prstGeom>
          <a:noFill/>
        </p:spPr>
        <p:txBody>
          <a:bodyPr wrap="none" rtlCol="0">
            <a:spAutoFit/>
          </a:bodyPr>
          <a:lstStyle/>
          <a:p>
            <a:r>
              <a:rPr lang="fi-FI" sz="1098" b="1" dirty="0"/>
              <a:t>ulkomaisten </a:t>
            </a:r>
          </a:p>
          <a:p>
            <a:r>
              <a:rPr lang="fi-FI" sz="1098" b="1" dirty="0"/>
              <a:t>kiinteistö- </a:t>
            </a:r>
          </a:p>
          <a:p>
            <a:r>
              <a:rPr lang="fi-FI" sz="1098" b="1" dirty="0"/>
              <a:t>sijoittajien </a:t>
            </a:r>
          </a:p>
          <a:p>
            <a:r>
              <a:rPr lang="fi-FI" sz="1098" b="1" dirty="0"/>
              <a:t>tulo </a:t>
            </a:r>
          </a:p>
        </p:txBody>
      </p:sp>
      <p:sp>
        <p:nvSpPr>
          <p:cNvPr id="8" name="TextBox 7"/>
          <p:cNvSpPr txBox="1"/>
          <p:nvPr/>
        </p:nvSpPr>
        <p:spPr>
          <a:xfrm>
            <a:off x="8256837" y="2640306"/>
            <a:ext cx="675185" cy="430246"/>
          </a:xfrm>
          <a:prstGeom prst="rect">
            <a:avLst/>
          </a:prstGeom>
          <a:noFill/>
        </p:spPr>
        <p:txBody>
          <a:bodyPr wrap="none" rtlCol="0">
            <a:spAutoFit/>
          </a:bodyPr>
          <a:lstStyle/>
          <a:p>
            <a:r>
              <a:rPr lang="fi-FI" sz="1098" b="1" dirty="0"/>
              <a:t>finanssi-</a:t>
            </a:r>
          </a:p>
          <a:p>
            <a:r>
              <a:rPr lang="fi-FI" sz="1098" b="1" dirty="0"/>
              <a:t>   kriisi</a:t>
            </a:r>
          </a:p>
        </p:txBody>
      </p:sp>
      <p:sp>
        <p:nvSpPr>
          <p:cNvPr id="9" name="TextBox 8"/>
          <p:cNvSpPr txBox="1"/>
          <p:nvPr/>
        </p:nvSpPr>
        <p:spPr>
          <a:xfrm>
            <a:off x="8745701" y="2114819"/>
            <a:ext cx="559769" cy="430246"/>
          </a:xfrm>
          <a:prstGeom prst="rect">
            <a:avLst/>
          </a:prstGeom>
          <a:noFill/>
        </p:spPr>
        <p:txBody>
          <a:bodyPr wrap="none" rtlCol="0">
            <a:spAutoFit/>
          </a:bodyPr>
          <a:lstStyle/>
          <a:p>
            <a:r>
              <a:rPr lang="fi-FI" sz="1098" b="1" dirty="0"/>
              <a:t>euro-</a:t>
            </a:r>
          </a:p>
          <a:p>
            <a:r>
              <a:rPr lang="fi-FI" sz="1098" b="1" dirty="0"/>
              <a:t>   kriisi</a:t>
            </a:r>
          </a:p>
        </p:txBody>
      </p:sp>
      <p:sp>
        <p:nvSpPr>
          <p:cNvPr id="10" name="TextBox 9"/>
          <p:cNvSpPr txBox="1"/>
          <p:nvPr/>
        </p:nvSpPr>
        <p:spPr>
          <a:xfrm>
            <a:off x="5012024" y="2302234"/>
            <a:ext cx="1629478" cy="768159"/>
          </a:xfrm>
          <a:prstGeom prst="rect">
            <a:avLst/>
          </a:prstGeom>
          <a:noFill/>
        </p:spPr>
        <p:txBody>
          <a:bodyPr wrap="square" rtlCol="0">
            <a:spAutoFit/>
          </a:bodyPr>
          <a:lstStyle/>
          <a:p>
            <a:r>
              <a:rPr lang="fi-FI" sz="1098" b="1" dirty="0"/>
              <a:t>              kasinotalous</a:t>
            </a:r>
          </a:p>
          <a:p>
            <a:r>
              <a:rPr lang="fi-FI" sz="1098" b="1" dirty="0"/>
              <a:t> rahamarkkinoiden </a:t>
            </a:r>
          </a:p>
          <a:p>
            <a:r>
              <a:rPr lang="fi-FI" sz="1098" b="1" dirty="0"/>
              <a:t>      vapautuminen</a:t>
            </a:r>
          </a:p>
          <a:p>
            <a:r>
              <a:rPr lang="fi-FI" sz="1098" b="1" dirty="0"/>
              <a:t>NL clearingkauppa</a:t>
            </a:r>
          </a:p>
        </p:txBody>
      </p:sp>
      <p:sp>
        <p:nvSpPr>
          <p:cNvPr id="11" name="TextBox 10"/>
          <p:cNvSpPr txBox="1"/>
          <p:nvPr/>
        </p:nvSpPr>
        <p:spPr>
          <a:xfrm>
            <a:off x="1938451" y="6063078"/>
            <a:ext cx="8239196" cy="458587"/>
          </a:xfrm>
          <a:prstGeom prst="rect">
            <a:avLst/>
          </a:prstGeom>
          <a:noFill/>
        </p:spPr>
        <p:txBody>
          <a:bodyPr wrap="square" rtlCol="0">
            <a:spAutoFit/>
          </a:bodyPr>
          <a:lstStyle/>
          <a:p>
            <a:r>
              <a:rPr lang="fi-FI" sz="1190" b="1" dirty="0"/>
              <a:t>Kuva . Rakentamisen määrä on vaihdellut voimakkaasti. Pääosa vaihteluista on peräisin uudistalonrakentamisesta. Korjaus- ja infrarakentamisen vaihtelut ovat niihin nähden pienet.</a:t>
            </a:r>
          </a:p>
        </p:txBody>
      </p:sp>
      <p:sp>
        <p:nvSpPr>
          <p:cNvPr id="12" name="TextBox 11"/>
          <p:cNvSpPr txBox="1"/>
          <p:nvPr/>
        </p:nvSpPr>
        <p:spPr>
          <a:xfrm>
            <a:off x="9035320" y="1897065"/>
            <a:ext cx="2676358" cy="1612942"/>
          </a:xfrm>
          <a:prstGeom prst="rect">
            <a:avLst/>
          </a:prstGeom>
          <a:noFill/>
        </p:spPr>
        <p:txBody>
          <a:bodyPr wrap="square" rtlCol="0">
            <a:spAutoFit/>
          </a:bodyPr>
          <a:lstStyle/>
          <a:p>
            <a:r>
              <a:rPr lang="fi-FI" sz="1098" b="1" dirty="0"/>
              <a:t>elpyminen</a:t>
            </a:r>
          </a:p>
          <a:p>
            <a:r>
              <a:rPr lang="fi-FI" sz="1098" b="1" dirty="0"/>
              <a:t>                      koronapandemia</a:t>
            </a:r>
          </a:p>
          <a:p>
            <a:r>
              <a:rPr lang="fi-FI" sz="1098" b="1" dirty="0"/>
              <a:t>	        </a:t>
            </a:r>
          </a:p>
          <a:p>
            <a:r>
              <a:rPr lang="fi-FI" sz="1098" b="1" dirty="0"/>
              <a:t>           asunto-            asuntojen ylitarjonta</a:t>
            </a:r>
          </a:p>
          <a:p>
            <a:r>
              <a:rPr lang="fi-FI" sz="1098" b="1" dirty="0"/>
              <a:t>   sijoittajien             Ukrainan sota, hintojen       tulo markkinoille     ja korkojen nousu</a:t>
            </a:r>
          </a:p>
          <a:p>
            <a:r>
              <a:rPr lang="fi-FI" sz="1098" b="1" dirty="0"/>
              <a:t>nollakorkojen aika</a:t>
            </a:r>
          </a:p>
          <a:p>
            <a:r>
              <a:rPr lang="fi-FI" sz="1098" b="1" dirty="0"/>
              <a:t>2015…2022</a:t>
            </a:r>
          </a:p>
          <a:p>
            <a:r>
              <a:rPr lang="fi-FI" sz="1098" b="1" dirty="0"/>
              <a:t>	</a:t>
            </a:r>
          </a:p>
        </p:txBody>
      </p:sp>
      <p:sp>
        <p:nvSpPr>
          <p:cNvPr id="14" name="TextBox 9"/>
          <p:cNvSpPr txBox="1"/>
          <p:nvPr/>
        </p:nvSpPr>
        <p:spPr>
          <a:xfrm>
            <a:off x="3695663" y="3635224"/>
            <a:ext cx="1221160" cy="768159"/>
          </a:xfrm>
          <a:prstGeom prst="rect">
            <a:avLst/>
          </a:prstGeom>
          <a:noFill/>
        </p:spPr>
        <p:txBody>
          <a:bodyPr wrap="square" rtlCol="0">
            <a:spAutoFit/>
          </a:bodyPr>
          <a:lstStyle/>
          <a:p>
            <a:r>
              <a:rPr lang="fi-FI" sz="1098" b="1" dirty="0"/>
              <a:t>             maalta-</a:t>
            </a:r>
          </a:p>
          <a:p>
            <a:r>
              <a:rPr lang="fi-FI" sz="1098" b="1" dirty="0"/>
              <a:t>         muutto-</a:t>
            </a:r>
          </a:p>
          <a:p>
            <a:r>
              <a:rPr lang="fi-FI" sz="1098" b="1" dirty="0"/>
              <a:t> ja teollistu-</a:t>
            </a:r>
          </a:p>
          <a:p>
            <a:r>
              <a:rPr lang="fi-FI" sz="1098" b="1" dirty="0"/>
              <a:t>   </a:t>
            </a:r>
            <a:r>
              <a:rPr lang="fi-FI" sz="1098" b="1" dirty="0" err="1"/>
              <a:t>miskausi</a:t>
            </a:r>
            <a:r>
              <a:rPr lang="fi-FI" sz="1098" b="1" dirty="0"/>
              <a:t> </a:t>
            </a:r>
          </a:p>
        </p:txBody>
      </p:sp>
      <p:sp>
        <p:nvSpPr>
          <p:cNvPr id="15" name="TextBox 9"/>
          <p:cNvSpPr txBox="1"/>
          <p:nvPr/>
        </p:nvSpPr>
        <p:spPr>
          <a:xfrm>
            <a:off x="4097691" y="3991662"/>
            <a:ext cx="2066167" cy="937116"/>
          </a:xfrm>
          <a:prstGeom prst="rect">
            <a:avLst/>
          </a:prstGeom>
          <a:noFill/>
        </p:spPr>
        <p:txBody>
          <a:bodyPr wrap="square" rtlCol="0">
            <a:spAutoFit/>
          </a:bodyPr>
          <a:lstStyle/>
          <a:p>
            <a:r>
              <a:rPr lang="fi-FI" sz="1098" b="1" dirty="0"/>
              <a:t>               lähiö-</a:t>
            </a:r>
          </a:p>
          <a:p>
            <a:r>
              <a:rPr lang="fi-FI" sz="1098" b="1" dirty="0"/>
              <a:t>            rakentamisen</a:t>
            </a:r>
          </a:p>
          <a:p>
            <a:r>
              <a:rPr lang="fi-FI" sz="1098" b="1" dirty="0"/>
              <a:t>          kausi, suuret </a:t>
            </a:r>
          </a:p>
          <a:p>
            <a:r>
              <a:rPr lang="fi-FI" sz="1098" b="1" dirty="0"/>
              <a:t>    ikäluokat</a:t>
            </a:r>
          </a:p>
          <a:p>
            <a:r>
              <a:rPr lang="fi-FI" sz="1098" b="1" dirty="0"/>
              <a:t>asuntomarkkinoille</a:t>
            </a:r>
          </a:p>
        </p:txBody>
      </p:sp>
      <p:sp>
        <p:nvSpPr>
          <p:cNvPr id="16" name="TextBox 9"/>
          <p:cNvSpPr txBox="1"/>
          <p:nvPr/>
        </p:nvSpPr>
        <p:spPr>
          <a:xfrm>
            <a:off x="4632416" y="3423927"/>
            <a:ext cx="1221160" cy="430246"/>
          </a:xfrm>
          <a:prstGeom prst="rect">
            <a:avLst/>
          </a:prstGeom>
          <a:noFill/>
        </p:spPr>
        <p:txBody>
          <a:bodyPr wrap="square" rtlCol="0">
            <a:spAutoFit/>
          </a:bodyPr>
          <a:lstStyle/>
          <a:p>
            <a:r>
              <a:rPr lang="fi-FI" sz="1098" b="1" dirty="0"/>
              <a:t>1.energia</a:t>
            </a:r>
          </a:p>
          <a:p>
            <a:r>
              <a:rPr lang="fi-FI" sz="1098" b="1" dirty="0"/>
              <a:t>     kriisi</a:t>
            </a:r>
          </a:p>
        </p:txBody>
      </p:sp>
      <p:sp>
        <p:nvSpPr>
          <p:cNvPr id="17" name="TextBox 9"/>
          <p:cNvSpPr txBox="1"/>
          <p:nvPr/>
        </p:nvSpPr>
        <p:spPr>
          <a:xfrm>
            <a:off x="5161415" y="3471694"/>
            <a:ext cx="1221160" cy="430246"/>
          </a:xfrm>
          <a:prstGeom prst="rect">
            <a:avLst/>
          </a:prstGeom>
          <a:noFill/>
        </p:spPr>
        <p:txBody>
          <a:bodyPr wrap="square" rtlCol="0">
            <a:spAutoFit/>
          </a:bodyPr>
          <a:lstStyle/>
          <a:p>
            <a:r>
              <a:rPr lang="fi-FI" sz="1098" b="1" dirty="0"/>
              <a:t>     2.energia</a:t>
            </a:r>
          </a:p>
          <a:p>
            <a:r>
              <a:rPr lang="fi-FI" sz="1098" b="1" dirty="0"/>
              <a:t>   kriisi</a:t>
            </a:r>
          </a:p>
        </p:txBody>
      </p:sp>
      <p:sp>
        <p:nvSpPr>
          <p:cNvPr id="18" name="TextBox 9"/>
          <p:cNvSpPr txBox="1"/>
          <p:nvPr/>
        </p:nvSpPr>
        <p:spPr>
          <a:xfrm>
            <a:off x="2755642" y="4503892"/>
            <a:ext cx="1604610" cy="430246"/>
          </a:xfrm>
          <a:prstGeom prst="rect">
            <a:avLst/>
          </a:prstGeom>
          <a:noFill/>
        </p:spPr>
        <p:txBody>
          <a:bodyPr wrap="square" rtlCol="0">
            <a:spAutoFit/>
          </a:bodyPr>
          <a:lstStyle/>
          <a:p>
            <a:r>
              <a:rPr lang="fi-FI" sz="1098" b="1" dirty="0"/>
              <a:t> asuntovuokratulojen</a:t>
            </a:r>
          </a:p>
          <a:p>
            <a:r>
              <a:rPr lang="fi-FI" sz="1098" b="1" dirty="0"/>
              <a:t>      verovapaus</a:t>
            </a:r>
          </a:p>
        </p:txBody>
      </p:sp>
      <p:sp>
        <p:nvSpPr>
          <p:cNvPr id="19" name="Tekstiruutu 18"/>
          <p:cNvSpPr txBox="1"/>
          <p:nvPr/>
        </p:nvSpPr>
        <p:spPr>
          <a:xfrm>
            <a:off x="2203510" y="1757899"/>
            <a:ext cx="647228" cy="317779"/>
          </a:xfrm>
          <a:prstGeom prst="rect">
            <a:avLst/>
          </a:prstGeom>
          <a:noFill/>
        </p:spPr>
        <p:txBody>
          <a:bodyPr wrap="none" rtlCol="0">
            <a:spAutoFit/>
          </a:bodyPr>
          <a:lstStyle/>
          <a:p>
            <a:r>
              <a:rPr lang="fi-FI" sz="1465" b="1" dirty="0"/>
              <a:t>mrd.€</a:t>
            </a:r>
          </a:p>
        </p:txBody>
      </p:sp>
      <p:sp>
        <p:nvSpPr>
          <p:cNvPr id="21" name="TextBox 5"/>
          <p:cNvSpPr txBox="1"/>
          <p:nvPr/>
        </p:nvSpPr>
        <p:spPr>
          <a:xfrm rot="16200000">
            <a:off x="6395515" y="4565128"/>
            <a:ext cx="1245854" cy="261290"/>
          </a:xfrm>
          <a:prstGeom prst="rect">
            <a:avLst/>
          </a:prstGeom>
          <a:noFill/>
        </p:spPr>
        <p:txBody>
          <a:bodyPr wrap="none" rtlCol="0">
            <a:spAutoFit/>
          </a:bodyPr>
          <a:lstStyle/>
          <a:p>
            <a:r>
              <a:rPr lang="fi-FI" sz="1098" b="1" dirty="0"/>
              <a:t> EU jäsenyys, euro</a:t>
            </a:r>
          </a:p>
        </p:txBody>
      </p:sp>
      <p:sp>
        <p:nvSpPr>
          <p:cNvPr id="2" name="Vapaamuotoinen: Muoto 1">
            <a:extLst>
              <a:ext uri="{FF2B5EF4-FFF2-40B4-BE49-F238E27FC236}">
                <a16:creationId xmlns:a16="http://schemas.microsoft.com/office/drawing/2014/main" id="{D52AAD20-2068-474E-8119-BE3FA234A230}"/>
              </a:ext>
            </a:extLst>
          </p:cNvPr>
          <p:cNvSpPr/>
          <p:nvPr/>
        </p:nvSpPr>
        <p:spPr>
          <a:xfrm>
            <a:off x="9318781" y="2302233"/>
            <a:ext cx="535778" cy="154048"/>
          </a:xfrm>
          <a:custGeom>
            <a:avLst/>
            <a:gdLst>
              <a:gd name="connsiteX0" fmla="*/ 0 w 772223"/>
              <a:gd name="connsiteY0" fmla="*/ 247721 h 247721"/>
              <a:gd name="connsiteX1" fmla="*/ 287676 w 772223"/>
              <a:gd name="connsiteY1" fmla="*/ 31963 h 247721"/>
              <a:gd name="connsiteX2" fmla="*/ 719191 w 772223"/>
              <a:gd name="connsiteY2" fmla="*/ 1141 h 247721"/>
              <a:gd name="connsiteX3" fmla="*/ 750013 w 772223"/>
              <a:gd name="connsiteY3" fmla="*/ 31963 h 247721"/>
            </a:gdLst>
            <a:ahLst/>
            <a:cxnLst>
              <a:cxn ang="0">
                <a:pos x="connsiteX0" y="connsiteY0"/>
              </a:cxn>
              <a:cxn ang="0">
                <a:pos x="connsiteX1" y="connsiteY1"/>
              </a:cxn>
              <a:cxn ang="0">
                <a:pos x="connsiteX2" y="connsiteY2"/>
              </a:cxn>
              <a:cxn ang="0">
                <a:pos x="connsiteX3" y="connsiteY3"/>
              </a:cxn>
            </a:cxnLst>
            <a:rect l="l" t="t" r="r" b="b"/>
            <a:pathLst>
              <a:path w="772223" h="247721">
                <a:moveTo>
                  <a:pt x="0" y="247721"/>
                </a:moveTo>
                <a:cubicBezTo>
                  <a:pt x="83905" y="160390"/>
                  <a:pt x="167811" y="73060"/>
                  <a:pt x="287676" y="31963"/>
                </a:cubicBezTo>
                <a:cubicBezTo>
                  <a:pt x="407541" y="-9134"/>
                  <a:pt x="642135" y="1141"/>
                  <a:pt x="719191" y="1141"/>
                </a:cubicBezTo>
                <a:cubicBezTo>
                  <a:pt x="796247" y="1141"/>
                  <a:pt x="773130" y="16552"/>
                  <a:pt x="750013" y="31963"/>
                </a:cubicBezTo>
              </a:path>
            </a:pathLst>
          </a:cu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946"/>
          </a:p>
        </p:txBody>
      </p:sp>
      <p:sp>
        <p:nvSpPr>
          <p:cNvPr id="20" name="Tekstiruutu 19">
            <a:extLst>
              <a:ext uri="{FF2B5EF4-FFF2-40B4-BE49-F238E27FC236}">
                <a16:creationId xmlns:a16="http://schemas.microsoft.com/office/drawing/2014/main" id="{D52083D1-6E41-4C12-B681-3859DD4AB8E1}"/>
              </a:ext>
            </a:extLst>
          </p:cNvPr>
          <p:cNvSpPr txBox="1"/>
          <p:nvPr/>
        </p:nvSpPr>
        <p:spPr>
          <a:xfrm rot="16200000">
            <a:off x="9353753" y="5114083"/>
            <a:ext cx="991967" cy="655821"/>
          </a:xfrm>
          <a:prstGeom prst="rect">
            <a:avLst/>
          </a:prstGeom>
          <a:noFill/>
        </p:spPr>
        <p:txBody>
          <a:bodyPr wrap="square" rtlCol="0">
            <a:spAutoFit/>
          </a:bodyPr>
          <a:lstStyle/>
          <a:p>
            <a:r>
              <a:rPr lang="fi-FI" sz="1831" b="1" dirty="0"/>
              <a:t>2020 2023 </a:t>
            </a:r>
          </a:p>
        </p:txBody>
      </p:sp>
      <p:sp>
        <p:nvSpPr>
          <p:cNvPr id="22" name="Vapaamuotoinen: Muoto 21">
            <a:extLst>
              <a:ext uri="{FF2B5EF4-FFF2-40B4-BE49-F238E27FC236}">
                <a16:creationId xmlns:a16="http://schemas.microsoft.com/office/drawing/2014/main" id="{BCBD90E3-4675-4334-AE40-E4E72AC4511A}"/>
              </a:ext>
            </a:extLst>
          </p:cNvPr>
          <p:cNvSpPr/>
          <p:nvPr/>
        </p:nvSpPr>
        <p:spPr>
          <a:xfrm rot="4282641">
            <a:off x="9791426" y="2408661"/>
            <a:ext cx="405109" cy="129644"/>
          </a:xfrm>
          <a:custGeom>
            <a:avLst/>
            <a:gdLst>
              <a:gd name="connsiteX0" fmla="*/ 0 w 772223"/>
              <a:gd name="connsiteY0" fmla="*/ 247721 h 247721"/>
              <a:gd name="connsiteX1" fmla="*/ 287676 w 772223"/>
              <a:gd name="connsiteY1" fmla="*/ 31963 h 247721"/>
              <a:gd name="connsiteX2" fmla="*/ 719191 w 772223"/>
              <a:gd name="connsiteY2" fmla="*/ 1141 h 247721"/>
              <a:gd name="connsiteX3" fmla="*/ 750013 w 772223"/>
              <a:gd name="connsiteY3" fmla="*/ 31963 h 247721"/>
            </a:gdLst>
            <a:ahLst/>
            <a:cxnLst>
              <a:cxn ang="0">
                <a:pos x="connsiteX0" y="connsiteY0"/>
              </a:cxn>
              <a:cxn ang="0">
                <a:pos x="connsiteX1" y="connsiteY1"/>
              </a:cxn>
              <a:cxn ang="0">
                <a:pos x="connsiteX2" y="connsiteY2"/>
              </a:cxn>
              <a:cxn ang="0">
                <a:pos x="connsiteX3" y="connsiteY3"/>
              </a:cxn>
            </a:cxnLst>
            <a:rect l="l" t="t" r="r" b="b"/>
            <a:pathLst>
              <a:path w="772223" h="247721">
                <a:moveTo>
                  <a:pt x="0" y="247721"/>
                </a:moveTo>
                <a:cubicBezTo>
                  <a:pt x="83905" y="160390"/>
                  <a:pt x="167811" y="73060"/>
                  <a:pt x="287676" y="31963"/>
                </a:cubicBezTo>
                <a:cubicBezTo>
                  <a:pt x="407541" y="-9134"/>
                  <a:pt x="642135" y="1141"/>
                  <a:pt x="719191" y="1141"/>
                </a:cubicBezTo>
                <a:cubicBezTo>
                  <a:pt x="796247" y="1141"/>
                  <a:pt x="773130" y="16552"/>
                  <a:pt x="750013" y="31963"/>
                </a:cubicBezTo>
              </a:path>
            </a:pathLst>
          </a:cu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946"/>
          </a:p>
        </p:txBody>
      </p:sp>
      <p:sp>
        <p:nvSpPr>
          <p:cNvPr id="3" name="Päivämäärän paikkamerkki 2">
            <a:extLst>
              <a:ext uri="{FF2B5EF4-FFF2-40B4-BE49-F238E27FC236}">
                <a16:creationId xmlns:a16="http://schemas.microsoft.com/office/drawing/2014/main" id="{3D88F0A0-EF11-B648-58C9-B9F1C4FB4FCA}"/>
              </a:ext>
            </a:extLst>
          </p:cNvPr>
          <p:cNvSpPr>
            <a:spLocks noGrp="1"/>
          </p:cNvSpPr>
          <p:nvPr>
            <p:ph type="dt" sz="half" idx="2"/>
          </p:nvPr>
        </p:nvSpPr>
        <p:spPr>
          <a:xfrm>
            <a:off x="431371" y="6538845"/>
            <a:ext cx="1536171" cy="215900"/>
          </a:xfrm>
          <a:prstGeom prst="rect">
            <a:avLst/>
          </a:prstGeom>
        </p:spPr>
        <p:txBody>
          <a:bodyPr vert="horz" lIns="91440" tIns="7200" rIns="91440" bIns="7200" rtlCol="0" anchor="b" anchorCtr="0"/>
          <a:lstStyle>
            <a:defPPr>
              <a:defRPr lang="fi-FI"/>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1.11.2023</a:t>
            </a:r>
            <a:endParaRPr lang="en-US" dirty="0"/>
          </a:p>
        </p:txBody>
      </p:sp>
      <p:pic>
        <p:nvPicPr>
          <p:cNvPr id="23" name="Picture 7">
            <a:extLst>
              <a:ext uri="{FF2B5EF4-FFF2-40B4-BE49-F238E27FC236}">
                <a16:creationId xmlns:a16="http://schemas.microsoft.com/office/drawing/2014/main" id="{302614E1-3A27-3CEC-F535-C0985458A9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2349" y="6309320"/>
            <a:ext cx="1346035" cy="216000"/>
          </a:xfrm>
          <a:prstGeom prst="rect">
            <a:avLst/>
          </a:prstGeom>
        </p:spPr>
      </p:pic>
      <p:cxnSp>
        <p:nvCxnSpPr>
          <p:cNvPr id="25" name="Suora yhdysviiva 24">
            <a:extLst>
              <a:ext uri="{FF2B5EF4-FFF2-40B4-BE49-F238E27FC236}">
                <a16:creationId xmlns:a16="http://schemas.microsoft.com/office/drawing/2014/main" id="{44C5ABCA-E474-3DBB-E3BC-BA5A6FE9D50D}"/>
              </a:ext>
            </a:extLst>
          </p:cNvPr>
          <p:cNvCxnSpPr>
            <a:cxnSpLocks/>
            <a:stCxn id="22" idx="3"/>
          </p:cNvCxnSpPr>
          <p:nvPr/>
        </p:nvCxnSpPr>
        <p:spPr>
          <a:xfrm flipV="1">
            <a:off x="10100518" y="2605364"/>
            <a:ext cx="136006" cy="33669"/>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2" name="Kuva 31">
            <a:extLst>
              <a:ext uri="{FF2B5EF4-FFF2-40B4-BE49-F238E27FC236}">
                <a16:creationId xmlns:a16="http://schemas.microsoft.com/office/drawing/2014/main" id="{7F27E0E4-8D8A-C5C3-C743-30830FF55F7C}"/>
              </a:ext>
            </a:extLst>
          </p:cNvPr>
          <p:cNvPicPr>
            <a:picLocks noChangeAspect="1"/>
          </p:cNvPicPr>
          <p:nvPr/>
        </p:nvPicPr>
        <p:blipFill>
          <a:blip r:embed="rId4"/>
          <a:stretch>
            <a:fillRect/>
          </a:stretch>
        </p:blipFill>
        <p:spPr>
          <a:xfrm>
            <a:off x="6790328" y="3075110"/>
            <a:ext cx="5401671" cy="3698108"/>
          </a:xfrm>
          <a:prstGeom prst="rect">
            <a:avLst/>
          </a:prstGeom>
        </p:spPr>
      </p:pic>
    </p:spTree>
    <p:extLst>
      <p:ext uri="{BB962C8B-B14F-4D97-AF65-F5344CB8AC3E}">
        <p14:creationId xmlns:p14="http://schemas.microsoft.com/office/powerpoint/2010/main" val="1038799268"/>
      </p:ext>
    </p:extLst>
  </p:cSld>
  <p:clrMapOvr>
    <a:masterClrMapping/>
  </p:clrMapOvr>
  <mc:AlternateContent xmlns:mc="http://schemas.openxmlformats.org/markup-compatibility/2006" xmlns:p14="http://schemas.microsoft.com/office/powerpoint/2010/main">
    <mc:Choice Requires="p14">
      <p:transition p14:dur="0"/>
    </mc:Choice>
    <mc:Fallback xmlns="">
      <p:transition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2F028-4EDA-4CC8-832A-3C0B8C816204}"/>
              </a:ext>
            </a:extLst>
          </p:cNvPr>
          <p:cNvSpPr txBox="1">
            <a:spLocks/>
          </p:cNvSpPr>
          <p:nvPr/>
        </p:nvSpPr>
        <p:spPr>
          <a:xfrm>
            <a:off x="1980999" y="476251"/>
            <a:ext cx="8230004" cy="1152525"/>
          </a:xfrm>
          <a:prstGeom prst="rect">
            <a:avLst/>
          </a:prstGeom>
        </p:spPr>
        <p:txBody>
          <a:bodyPr/>
          <a:lstStyle>
            <a:lvl1pPr algn="l" defTabSz="1079906" rtl="0" eaLnBrk="1" latinLnBrk="0" hangingPunct="1">
              <a:lnSpc>
                <a:spcPts val="4252"/>
              </a:lnSpc>
              <a:spcBef>
                <a:spcPct val="0"/>
              </a:spcBef>
              <a:buNone/>
              <a:defRPr sz="4252" kern="1200" baseline="0">
                <a:solidFill>
                  <a:srgbClr val="1F7BB6"/>
                </a:solidFill>
                <a:latin typeface="+mj-lt"/>
                <a:ea typeface="+mj-ea"/>
                <a:cs typeface="+mj-cs"/>
              </a:defRPr>
            </a:lvl1pPr>
          </a:lstStyle>
          <a:p>
            <a:pPr algn="ctr"/>
            <a:r>
              <a:rPr lang="fi-FI" altLang="fi-FI" sz="3600" dirty="0"/>
              <a:t>Rakennustuotannon arvo Suomessa 2022</a:t>
            </a:r>
            <a:br>
              <a:rPr lang="fi-FI" altLang="fi-FI" sz="3600" dirty="0"/>
            </a:br>
            <a:r>
              <a:rPr lang="fi-FI" altLang="fi-FI" sz="2371" dirty="0"/>
              <a:t>yhteensä 41,5 mrd. €</a:t>
            </a:r>
            <a:endParaRPr lang="fi-FI" altLang="fi-FI" sz="1693" dirty="0"/>
          </a:p>
        </p:txBody>
      </p:sp>
      <p:pic>
        <p:nvPicPr>
          <p:cNvPr id="3" name="Picture 2">
            <a:extLst>
              <a:ext uri="{FF2B5EF4-FFF2-40B4-BE49-F238E27FC236}">
                <a16:creationId xmlns:a16="http://schemas.microsoft.com/office/drawing/2014/main" id="{E8F9FD4A-B084-431B-1FB0-CC08A6B979C8}"/>
              </a:ext>
            </a:extLst>
          </p:cNvPr>
          <p:cNvPicPr>
            <a:picLocks noChangeAspect="1"/>
          </p:cNvPicPr>
          <p:nvPr/>
        </p:nvPicPr>
        <p:blipFill>
          <a:blip r:embed="rId3"/>
          <a:stretch>
            <a:fillRect/>
          </a:stretch>
        </p:blipFill>
        <p:spPr>
          <a:xfrm>
            <a:off x="2327672" y="1173069"/>
            <a:ext cx="7536657" cy="5373740"/>
          </a:xfrm>
          <a:prstGeom prst="rect">
            <a:avLst/>
          </a:prstGeom>
        </p:spPr>
      </p:pic>
      <p:sp>
        <p:nvSpPr>
          <p:cNvPr id="4" name="Tekstiruutu 3">
            <a:extLst>
              <a:ext uri="{FF2B5EF4-FFF2-40B4-BE49-F238E27FC236}">
                <a16:creationId xmlns:a16="http://schemas.microsoft.com/office/drawing/2014/main" id="{789026D3-0419-B909-CF52-84252A104A49}"/>
              </a:ext>
            </a:extLst>
          </p:cNvPr>
          <p:cNvSpPr txBox="1"/>
          <p:nvPr/>
        </p:nvSpPr>
        <p:spPr>
          <a:xfrm>
            <a:off x="7104112" y="4437112"/>
            <a:ext cx="3600400" cy="830997"/>
          </a:xfrm>
          <a:prstGeom prst="rect">
            <a:avLst/>
          </a:prstGeom>
          <a:noFill/>
        </p:spPr>
        <p:txBody>
          <a:bodyPr wrap="square" rtlCol="0">
            <a:spAutoFit/>
          </a:bodyPr>
          <a:lstStyle/>
          <a:p>
            <a:r>
              <a:rPr lang="fi-FI" sz="1600" dirty="0"/>
              <a:t>Uudisasuntorakentamisen osuus rakennustuotannon arvosta</a:t>
            </a:r>
          </a:p>
          <a:p>
            <a:r>
              <a:rPr lang="fi-FI" sz="1600" dirty="0"/>
              <a:t>oli 21 prosenttia v. 2022</a:t>
            </a:r>
            <a:endParaRPr lang="en-GB" sz="1600" dirty="0"/>
          </a:p>
        </p:txBody>
      </p:sp>
      <p:cxnSp>
        <p:nvCxnSpPr>
          <p:cNvPr id="6" name="Suora nuoliyhdysviiva 5">
            <a:extLst>
              <a:ext uri="{FF2B5EF4-FFF2-40B4-BE49-F238E27FC236}">
                <a16:creationId xmlns:a16="http://schemas.microsoft.com/office/drawing/2014/main" id="{23AEE742-6EE1-73CC-B24C-5614B7D16104}"/>
              </a:ext>
            </a:extLst>
          </p:cNvPr>
          <p:cNvCxnSpPr/>
          <p:nvPr/>
        </p:nvCxnSpPr>
        <p:spPr>
          <a:xfrm flipH="1" flipV="1">
            <a:off x="5951984" y="4005064"/>
            <a:ext cx="1152128" cy="432048"/>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7" name="Päivämäärän paikkamerkki 6">
            <a:extLst>
              <a:ext uri="{FF2B5EF4-FFF2-40B4-BE49-F238E27FC236}">
                <a16:creationId xmlns:a16="http://schemas.microsoft.com/office/drawing/2014/main" id="{8F88E1E1-2314-CDA1-D5DB-911D9786050A}"/>
              </a:ext>
            </a:extLst>
          </p:cNvPr>
          <p:cNvSpPr>
            <a:spLocks noGrp="1"/>
          </p:cNvSpPr>
          <p:nvPr>
            <p:ph type="dt" sz="half" idx="10"/>
          </p:nvPr>
        </p:nvSpPr>
        <p:spPr/>
        <p:txBody>
          <a:bodyPr/>
          <a:lstStyle/>
          <a:p>
            <a:r>
              <a:rPr lang="en-US"/>
              <a:t>1.11.2023</a:t>
            </a:r>
            <a:endParaRPr lang="en-US" dirty="0"/>
          </a:p>
        </p:txBody>
      </p:sp>
      <p:sp>
        <p:nvSpPr>
          <p:cNvPr id="8" name="Alatunnisteen paikkamerkki 7">
            <a:extLst>
              <a:ext uri="{FF2B5EF4-FFF2-40B4-BE49-F238E27FC236}">
                <a16:creationId xmlns:a16="http://schemas.microsoft.com/office/drawing/2014/main" id="{D1B74C49-D605-8F64-295A-67AC478D0C31}"/>
              </a:ext>
            </a:extLst>
          </p:cNvPr>
          <p:cNvSpPr>
            <a:spLocks noGrp="1"/>
          </p:cNvSpPr>
          <p:nvPr>
            <p:ph type="ftr" sz="quarter" idx="11"/>
          </p:nvPr>
        </p:nvSpPr>
        <p:spPr/>
        <p:txBody>
          <a:bodyPr/>
          <a:lstStyle/>
          <a:p>
            <a:r>
              <a:rPr lang="en-US"/>
              <a:t>Rakentamisen suhdannenäkymät, Pekka Pajakkala</a:t>
            </a:r>
            <a:endParaRPr lang="en-US" dirty="0"/>
          </a:p>
        </p:txBody>
      </p:sp>
      <p:sp>
        <p:nvSpPr>
          <p:cNvPr id="9" name="Dian numeron paikkamerkki 8">
            <a:extLst>
              <a:ext uri="{FF2B5EF4-FFF2-40B4-BE49-F238E27FC236}">
                <a16:creationId xmlns:a16="http://schemas.microsoft.com/office/drawing/2014/main" id="{9044E619-A0BE-EE61-E36C-7CEDCBD2084B}"/>
              </a:ext>
            </a:extLst>
          </p:cNvPr>
          <p:cNvSpPr>
            <a:spLocks noGrp="1"/>
          </p:cNvSpPr>
          <p:nvPr>
            <p:ph type="sldNum" sz="quarter" idx="12"/>
          </p:nvPr>
        </p:nvSpPr>
        <p:spPr/>
        <p:txBody>
          <a:bodyPr/>
          <a:lstStyle/>
          <a:p>
            <a:fld id="{18F57A71-91D3-4A55-B057-23E719EBC73D}" type="slidenum">
              <a:rPr lang="en-US" noProof="0" smtClean="0"/>
              <a:pPr/>
              <a:t>18</a:t>
            </a:fld>
            <a:endParaRPr lang="en-US" noProof="0"/>
          </a:p>
        </p:txBody>
      </p:sp>
    </p:spTree>
    <p:extLst>
      <p:ext uri="{BB962C8B-B14F-4D97-AF65-F5344CB8AC3E}">
        <p14:creationId xmlns:p14="http://schemas.microsoft.com/office/powerpoint/2010/main" val="36735835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Talonrakentamisen arvo vuonna 2022</a:t>
            </a:r>
            <a:br>
              <a:rPr lang="fi-FI" dirty="0"/>
            </a:br>
            <a:r>
              <a:rPr lang="fi-FI" sz="2032" dirty="0"/>
              <a:t>yhteensä 34,1 mrd. €</a:t>
            </a:r>
            <a:endParaRPr lang="fi-FI" dirty="0"/>
          </a:p>
        </p:txBody>
      </p:sp>
      <p:graphicFrame>
        <p:nvGraphicFramePr>
          <p:cNvPr id="4" name="Object 3">
            <a:extLst>
              <a:ext uri="{FF2B5EF4-FFF2-40B4-BE49-F238E27FC236}">
                <a16:creationId xmlns:a16="http://schemas.microsoft.com/office/drawing/2014/main" id="{09A2885C-D4F7-8237-F11B-E51D539A97CC}"/>
              </a:ext>
            </a:extLst>
          </p:cNvPr>
          <p:cNvGraphicFramePr>
            <a:graphicFrameLocks noChangeAspect="1"/>
          </p:cNvGraphicFramePr>
          <p:nvPr/>
        </p:nvGraphicFramePr>
        <p:xfrm>
          <a:off x="2072201" y="1176157"/>
          <a:ext cx="7960227" cy="5226167"/>
        </p:xfrm>
        <a:graphic>
          <a:graphicData uri="http://schemas.openxmlformats.org/presentationml/2006/ole">
            <mc:AlternateContent xmlns:mc="http://schemas.openxmlformats.org/markup-compatibility/2006">
              <mc:Choice xmlns:v="urn:schemas-microsoft-com:vml" Requires="v">
                <p:oleObj name="Macro-Enabled Worksheet" r:id="rId3" imgW="9401108" imgH="6172200" progId="Excel.SheetMacroEnabled.12">
                  <p:link updateAutomatic="1"/>
                </p:oleObj>
              </mc:Choice>
              <mc:Fallback>
                <p:oleObj name="Macro-Enabled Worksheet" r:id="rId3" imgW="9401108" imgH="6172200" progId="Excel.SheetMacroEnabled.12">
                  <p:link updateAutomatic="1"/>
                  <p:pic>
                    <p:nvPicPr>
                      <p:cNvPr id="4" name="Object 3">
                        <a:extLst>
                          <a:ext uri="{FF2B5EF4-FFF2-40B4-BE49-F238E27FC236}">
                            <a16:creationId xmlns:a16="http://schemas.microsoft.com/office/drawing/2014/main" id="{09A2885C-D4F7-8237-F11B-E51D539A97CC}"/>
                          </a:ext>
                        </a:extLst>
                      </p:cNvPr>
                      <p:cNvPicPr/>
                      <p:nvPr/>
                    </p:nvPicPr>
                    <p:blipFill>
                      <a:blip r:embed="rId4"/>
                      <a:stretch>
                        <a:fillRect/>
                      </a:stretch>
                    </p:blipFill>
                    <p:spPr>
                      <a:xfrm>
                        <a:off x="2072201" y="1176157"/>
                        <a:ext cx="7960227" cy="5226167"/>
                      </a:xfrm>
                      <a:prstGeom prst="rect">
                        <a:avLst/>
                      </a:prstGeom>
                    </p:spPr>
                  </p:pic>
                </p:oleObj>
              </mc:Fallback>
            </mc:AlternateContent>
          </a:graphicData>
        </a:graphic>
      </p:graphicFrame>
      <p:pic>
        <p:nvPicPr>
          <p:cNvPr id="3" name="Picture 8">
            <a:extLst>
              <a:ext uri="{FF2B5EF4-FFF2-40B4-BE49-F238E27FC236}">
                <a16:creationId xmlns:a16="http://schemas.microsoft.com/office/drawing/2014/main" id="{190B3638-66F7-81E1-6F77-46371A1DE70D}"/>
              </a:ext>
            </a:extLst>
          </p:cNvPr>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0584554" y="6291312"/>
            <a:ext cx="1008000" cy="216000"/>
          </a:xfrm>
          <a:prstGeom prst="rect">
            <a:avLst/>
          </a:prstGeom>
        </p:spPr>
      </p:pic>
    </p:spTree>
    <p:extLst>
      <p:ext uri="{BB962C8B-B14F-4D97-AF65-F5344CB8AC3E}">
        <p14:creationId xmlns:p14="http://schemas.microsoft.com/office/powerpoint/2010/main" val="3786427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92393" y="2152516"/>
            <a:ext cx="5192711" cy="4197091"/>
          </a:xfrm>
        </p:spPr>
        <p:txBody>
          <a:bodyPr numCol="1">
            <a:normAutofit fontScale="85000" lnSpcReduction="20000"/>
          </a:bodyPr>
          <a:lstStyle/>
          <a:p>
            <a:pPr marL="0" indent="0">
              <a:spcAft>
                <a:spcPts val="549"/>
              </a:spcAft>
              <a:buNone/>
            </a:pPr>
            <a:r>
              <a:rPr lang="fi-FI" sz="2600" b="1" dirty="0">
                <a:solidFill>
                  <a:srgbClr val="22304E"/>
                </a:solidFill>
                <a:latin typeface="AvenirNext LT Pro Bold" panose="020B0804020202020204" pitchFamily="34" charset="0"/>
              </a:rPr>
              <a:t>Keitä olemme?</a:t>
            </a:r>
          </a:p>
          <a:p>
            <a:pPr>
              <a:spcAft>
                <a:spcPts val="549"/>
              </a:spcAft>
            </a:pPr>
            <a:r>
              <a:rPr lang="fi-FI" dirty="0"/>
              <a:t>Rakentamisen tutkimus-, analyysi- ja ennakointipalveluita tarjoava yritys</a:t>
            </a:r>
          </a:p>
          <a:p>
            <a:pPr>
              <a:spcAft>
                <a:spcPts val="549"/>
              </a:spcAft>
            </a:pPr>
            <a:r>
              <a:rPr lang="fi-FI" dirty="0"/>
              <a:t>Toiminta käynnistynyt 1970-luvulla VTT:ssä, valtaosalla henkilöstöstä VTT-tausta</a:t>
            </a:r>
          </a:p>
          <a:p>
            <a:pPr>
              <a:spcAft>
                <a:spcPts val="549"/>
              </a:spcAft>
            </a:pPr>
            <a:r>
              <a:rPr lang="fi-FI" dirty="0"/>
              <a:t>Puolueeton ja itsenäinen</a:t>
            </a:r>
          </a:p>
          <a:p>
            <a:pPr>
              <a:spcAft>
                <a:spcPts val="549"/>
              </a:spcAft>
            </a:pPr>
            <a:r>
              <a:rPr lang="fi-FI" dirty="0"/>
              <a:t>Osa ruotsalaista pörssiyhtiötä </a:t>
            </a:r>
            <a:r>
              <a:rPr lang="fi-FI" dirty="0" err="1"/>
              <a:t>Byggfakta</a:t>
            </a:r>
            <a:r>
              <a:rPr lang="fi-FI" dirty="0"/>
              <a:t> Group -konsernia</a:t>
            </a:r>
          </a:p>
          <a:p>
            <a:pPr>
              <a:spcAft>
                <a:spcPts val="549"/>
              </a:spcAft>
            </a:pPr>
            <a:r>
              <a:rPr lang="fi-FI" dirty="0"/>
              <a:t>Toimisto: Technopolis Hermia Tampere</a:t>
            </a:r>
          </a:p>
          <a:p>
            <a:pPr>
              <a:spcAft>
                <a:spcPts val="549"/>
              </a:spcAft>
            </a:pPr>
            <a:r>
              <a:rPr lang="fi-FI" dirty="0"/>
              <a:t>Henkilöstö: n. 10</a:t>
            </a:r>
          </a:p>
          <a:p>
            <a:pPr>
              <a:spcAft>
                <a:spcPts val="549"/>
              </a:spcAft>
            </a:pPr>
            <a:r>
              <a:rPr lang="fi-FI" dirty="0"/>
              <a:t>Jäsenyyksiä:</a:t>
            </a:r>
          </a:p>
          <a:p>
            <a:pPr lvl="1">
              <a:spcAft>
                <a:spcPts val="549"/>
              </a:spcAft>
            </a:pPr>
            <a:r>
              <a:rPr lang="fi-FI" dirty="0"/>
              <a:t>Suomen jäsen EUROCONSTRUCT® -rakentamisen ennakointiverkostossa</a:t>
            </a:r>
          </a:p>
          <a:p>
            <a:pPr lvl="1">
              <a:spcAft>
                <a:spcPts val="549"/>
              </a:spcAft>
            </a:pPr>
            <a:r>
              <a:rPr lang="fi-FI" dirty="0"/>
              <a:t>Valtiovarainministeriön johtaman rakennusalan suhdanneryhmän </a:t>
            </a:r>
            <a:r>
              <a:rPr lang="fi-FI" dirty="0" err="1"/>
              <a:t>RAKSUn</a:t>
            </a:r>
            <a:r>
              <a:rPr lang="fi-FI" dirty="0"/>
              <a:t> jäsen</a:t>
            </a:r>
          </a:p>
          <a:p>
            <a:pPr lvl="1">
              <a:spcAft>
                <a:spcPts val="549"/>
              </a:spcAft>
            </a:pPr>
            <a:r>
              <a:rPr lang="fi-FI" dirty="0"/>
              <a:t>Kiinteistönomistajat ja rakennuttajat </a:t>
            </a:r>
            <a:r>
              <a:rPr lang="fi-FI" dirty="0" err="1"/>
              <a:t>RAKLIn</a:t>
            </a:r>
            <a:r>
              <a:rPr lang="fi-FI" dirty="0"/>
              <a:t> suhdanneryhmän jäsen</a:t>
            </a:r>
          </a:p>
          <a:p>
            <a:pPr>
              <a:spcAft>
                <a:spcPts val="549"/>
              </a:spcAft>
            </a:pPr>
            <a:endParaRPr lang="fi-FI" dirty="0"/>
          </a:p>
          <a:p>
            <a:pPr>
              <a:spcAft>
                <a:spcPts val="549"/>
              </a:spcAft>
            </a:pPr>
            <a:endParaRPr lang="fi-FI" dirty="0"/>
          </a:p>
          <a:p>
            <a:pPr>
              <a:spcAft>
                <a:spcPts val="549"/>
              </a:spcAft>
            </a:pPr>
            <a:endParaRPr lang="fi-FI" dirty="0"/>
          </a:p>
          <a:p>
            <a:pPr>
              <a:spcAft>
                <a:spcPts val="549"/>
              </a:spcAft>
            </a:pPr>
            <a:endParaRPr lang="fi-FI" dirty="0"/>
          </a:p>
          <a:p>
            <a:pPr>
              <a:spcAft>
                <a:spcPts val="549"/>
              </a:spcAft>
            </a:pPr>
            <a:endParaRPr lang="fi-FI" dirty="0"/>
          </a:p>
          <a:p>
            <a:pPr lvl="1">
              <a:spcAft>
                <a:spcPts val="549"/>
              </a:spcAft>
            </a:pPr>
            <a:endParaRPr lang="fi-FI" dirty="0"/>
          </a:p>
        </p:txBody>
      </p:sp>
      <p:sp>
        <p:nvSpPr>
          <p:cNvPr id="11" name="Content Placeholder 10">
            <a:extLst>
              <a:ext uri="{FF2B5EF4-FFF2-40B4-BE49-F238E27FC236}">
                <a16:creationId xmlns:a16="http://schemas.microsoft.com/office/drawing/2014/main" id="{AB276FB2-5D05-A399-00D1-5FEEA09B4C9A}"/>
              </a:ext>
            </a:extLst>
          </p:cNvPr>
          <p:cNvSpPr>
            <a:spLocks noGrp="1"/>
          </p:cNvSpPr>
          <p:nvPr>
            <p:ph sz="half" idx="2"/>
          </p:nvPr>
        </p:nvSpPr>
        <p:spPr>
          <a:xfrm>
            <a:off x="6384032" y="2132855"/>
            <a:ext cx="5807968" cy="4216751"/>
          </a:xfrm>
        </p:spPr>
        <p:txBody>
          <a:bodyPr/>
          <a:lstStyle/>
          <a:p>
            <a:pPr marL="0" indent="0">
              <a:spcAft>
                <a:spcPts val="549"/>
              </a:spcAft>
              <a:buNone/>
            </a:pPr>
            <a:r>
              <a:rPr lang="fi-FI" sz="2197" b="1" dirty="0">
                <a:solidFill>
                  <a:srgbClr val="22304E"/>
                </a:solidFill>
                <a:latin typeface="AvenirNext LT Pro Bold" panose="020B0804020202020204" pitchFamily="34" charset="0"/>
              </a:rPr>
              <a:t>Mitä teemme?</a:t>
            </a:r>
          </a:p>
          <a:p>
            <a:pPr>
              <a:spcAft>
                <a:spcPts val="549"/>
              </a:spcAft>
            </a:pPr>
            <a:r>
              <a:rPr lang="fi-FI" dirty="0"/>
              <a:t>Analyysiin ja asiantuntemukseen perustuvia näkemyksiä ja ennusteita päätöksenteon tueksi</a:t>
            </a:r>
          </a:p>
          <a:p>
            <a:pPr lvl="1">
              <a:spcAft>
                <a:spcPts val="549"/>
              </a:spcAft>
            </a:pPr>
            <a:r>
              <a:rPr lang="fi-FI" dirty="0"/>
              <a:t>Rakentamisen markkina- ja kysyntäanalyysit sekä </a:t>
            </a:r>
            <a:br>
              <a:rPr lang="fi-FI" dirty="0"/>
            </a:br>
            <a:r>
              <a:rPr lang="fi-FI" dirty="0"/>
              <a:t>-ennusteet, </a:t>
            </a:r>
          </a:p>
          <a:p>
            <a:pPr lvl="2">
              <a:spcAft>
                <a:spcPts val="549"/>
              </a:spcAft>
            </a:pPr>
            <a:r>
              <a:rPr lang="fi-FI" dirty="0"/>
              <a:t>Esim. alueelliset vuokra-asumisen kehitys- ja vuokratasotarkastelut sekä toimija- ja rakennuttajamarkkinat </a:t>
            </a:r>
          </a:p>
          <a:p>
            <a:pPr lvl="1">
              <a:spcAft>
                <a:spcPts val="549"/>
              </a:spcAft>
            </a:pPr>
            <a:r>
              <a:rPr lang="fi-FI" dirty="0"/>
              <a:t>Kiinteistökannan korjaustarpeet ja korjausvelka</a:t>
            </a:r>
          </a:p>
          <a:p>
            <a:pPr lvl="1">
              <a:spcAft>
                <a:spcPts val="549"/>
              </a:spcAft>
            </a:pPr>
            <a:r>
              <a:rPr lang="fi-FI" dirty="0"/>
              <a:t>Kysyntä- ja tarjontatilanteen vaikutus rakentamisen hinta- ja kustannuskehitykseen, PRIX</a:t>
            </a:r>
          </a:p>
          <a:p>
            <a:pPr lvl="1">
              <a:spcAft>
                <a:spcPts val="549"/>
              </a:spcAft>
            </a:pPr>
            <a:r>
              <a:rPr lang="fi-FI" dirty="0"/>
              <a:t>Rakennuskanta- ja kiinteistöportfolioanalyysit, Asiakastyytyväisyys rakennus- ja kiinteistöalalla, CSI</a:t>
            </a:r>
          </a:p>
          <a:p>
            <a:pPr lvl="1">
              <a:spcAft>
                <a:spcPts val="549"/>
              </a:spcAft>
            </a:pPr>
            <a:r>
              <a:rPr lang="fi-FI" dirty="0"/>
              <a:t>Toiminta-alueet: Suomi, Pohjoismaat, Baltian maat, Eurooppa</a:t>
            </a:r>
          </a:p>
          <a:p>
            <a:pPr>
              <a:spcAft>
                <a:spcPts val="549"/>
              </a:spcAft>
            </a:pPr>
            <a:endParaRPr lang="fi-FI" dirty="0"/>
          </a:p>
        </p:txBody>
      </p:sp>
      <p:sp>
        <p:nvSpPr>
          <p:cNvPr id="12" name="Date Placeholder 11">
            <a:extLst>
              <a:ext uri="{FF2B5EF4-FFF2-40B4-BE49-F238E27FC236}">
                <a16:creationId xmlns:a16="http://schemas.microsoft.com/office/drawing/2014/main" id="{47F19DB0-D1AB-3F53-9C53-A8147E1E6132}"/>
              </a:ext>
            </a:extLst>
          </p:cNvPr>
          <p:cNvSpPr>
            <a:spLocks noGrp="1"/>
          </p:cNvSpPr>
          <p:nvPr>
            <p:ph type="dt" sz="half" idx="10"/>
          </p:nvPr>
        </p:nvSpPr>
        <p:spPr>
          <a:xfrm>
            <a:off x="1343472" y="6300033"/>
            <a:ext cx="2028343" cy="215900"/>
          </a:xfrm>
          <a:prstGeom prst="rect">
            <a:avLst/>
          </a:prstGeom>
        </p:spPr>
        <p:txBody>
          <a:bodyPr/>
          <a:lstStyle>
            <a:defPPr>
              <a:defRPr lang="fi-FI"/>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noProof="0"/>
              <a:t>1.11.2023</a:t>
            </a:r>
            <a:endParaRPr lang="en-US" noProof="0" dirty="0"/>
          </a:p>
        </p:txBody>
      </p:sp>
      <p:sp>
        <p:nvSpPr>
          <p:cNvPr id="6" name="Slide Number Placeholder 5"/>
          <p:cNvSpPr>
            <a:spLocks noGrp="1"/>
          </p:cNvSpPr>
          <p:nvPr>
            <p:ph type="sldNum" sz="quarter" idx="12"/>
          </p:nvPr>
        </p:nvSpPr>
        <p:spPr/>
        <p:txBody>
          <a:bodyPr/>
          <a:lstStyle/>
          <a:p>
            <a:fld id="{18F57A71-91D3-4A55-B057-23E719EBC73D}" type="slidenum">
              <a:rPr lang="en-US" noProof="0" smtClean="0"/>
              <a:pPr/>
              <a:t>2</a:t>
            </a:fld>
            <a:endParaRPr lang="en-US" noProof="0" dirty="0"/>
          </a:p>
        </p:txBody>
      </p:sp>
      <p:pic>
        <p:nvPicPr>
          <p:cNvPr id="10" name="Picture 9">
            <a:extLst>
              <a:ext uri="{FF2B5EF4-FFF2-40B4-BE49-F238E27FC236}">
                <a16:creationId xmlns:a16="http://schemas.microsoft.com/office/drawing/2014/main" id="{36C85F39-FCE2-4390-B977-1D915E4679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8397" y="924284"/>
            <a:ext cx="3295201" cy="593222"/>
          </a:xfrm>
          <a:prstGeom prst="rect">
            <a:avLst/>
          </a:prstGeom>
        </p:spPr>
      </p:pic>
      <p:pic>
        <p:nvPicPr>
          <p:cNvPr id="4" name="Picture 3">
            <a:extLst>
              <a:ext uri="{FF2B5EF4-FFF2-40B4-BE49-F238E27FC236}">
                <a16:creationId xmlns:a16="http://schemas.microsoft.com/office/drawing/2014/main" id="{2C56A4CF-916A-6009-742A-64FDF9A49C1E}"/>
              </a:ext>
            </a:extLst>
          </p:cNvPr>
          <p:cNvPicPr>
            <a:picLocks noChangeAspect="1"/>
          </p:cNvPicPr>
          <p:nvPr/>
        </p:nvPicPr>
        <p:blipFill rotWithShape="1">
          <a:blip r:embed="rId3"/>
          <a:srcRect r="31856" b="4738"/>
          <a:stretch/>
        </p:blipFill>
        <p:spPr>
          <a:xfrm>
            <a:off x="9161881" y="290216"/>
            <a:ext cx="2273119" cy="2244368"/>
          </a:xfrm>
          <a:prstGeom prst="rect">
            <a:avLst/>
          </a:prstGeom>
        </p:spPr>
      </p:pic>
      <p:sp>
        <p:nvSpPr>
          <p:cNvPr id="2" name="Alatunnisteen paikkamerkki 1">
            <a:extLst>
              <a:ext uri="{FF2B5EF4-FFF2-40B4-BE49-F238E27FC236}">
                <a16:creationId xmlns:a16="http://schemas.microsoft.com/office/drawing/2014/main" id="{8A0A6333-9D7A-747F-4311-824CFDC90A6A}"/>
              </a:ext>
            </a:extLst>
          </p:cNvPr>
          <p:cNvSpPr>
            <a:spLocks noGrp="1"/>
          </p:cNvSpPr>
          <p:nvPr>
            <p:ph type="ftr" sz="quarter" idx="11"/>
          </p:nvPr>
        </p:nvSpPr>
        <p:spPr>
          <a:xfrm>
            <a:off x="2159563" y="6309320"/>
            <a:ext cx="6912768" cy="216024"/>
          </a:xfrm>
          <a:prstGeom prst="rect">
            <a:avLst/>
          </a:prstGeom>
        </p:spPr>
        <p:txBody>
          <a:bodyPr vert="horz" lIns="91440" tIns="7200" rIns="91440" bIns="7200" rtlCol="0" anchor="b" anchorCtr="0"/>
          <a:lstStyle>
            <a:defPPr>
              <a:defRPr lang="fi-FI"/>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a:t>Rakentamisen suhdannenäkymät, Pekka Pajakkala</a:t>
            </a:r>
            <a:endParaRPr lang="en-US" dirty="0"/>
          </a:p>
        </p:txBody>
      </p:sp>
    </p:spTree>
    <p:extLst>
      <p:ext uri="{BB962C8B-B14F-4D97-AF65-F5344CB8AC3E}">
        <p14:creationId xmlns:p14="http://schemas.microsoft.com/office/powerpoint/2010/main" val="2173500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FBF494AD-9890-3365-7B28-DC5488629EFD}"/>
              </a:ext>
            </a:extLst>
          </p:cNvPr>
          <p:cNvSpPr>
            <a:spLocks noGrp="1"/>
          </p:cNvSpPr>
          <p:nvPr>
            <p:ph type="dt" sz="half" idx="10"/>
          </p:nvPr>
        </p:nvSpPr>
        <p:spPr>
          <a:xfrm>
            <a:off x="1007435" y="6645799"/>
            <a:ext cx="1056117" cy="215900"/>
          </a:xfrm>
        </p:spPr>
        <p:txBody>
          <a:bodyPr/>
          <a:lstStyle/>
          <a:p>
            <a:r>
              <a:rPr lang="en-US"/>
              <a:t>1.11.2023</a:t>
            </a:r>
            <a:endParaRPr lang="en-US" noProof="0" dirty="0"/>
          </a:p>
        </p:txBody>
      </p:sp>
      <p:sp>
        <p:nvSpPr>
          <p:cNvPr id="5" name="Alatunnisteen paikkamerkki 4">
            <a:extLst>
              <a:ext uri="{FF2B5EF4-FFF2-40B4-BE49-F238E27FC236}">
                <a16:creationId xmlns:a16="http://schemas.microsoft.com/office/drawing/2014/main" id="{D5E3E493-BADD-A0D7-D15B-9A6491C884E9}"/>
              </a:ext>
            </a:extLst>
          </p:cNvPr>
          <p:cNvSpPr>
            <a:spLocks noGrp="1"/>
          </p:cNvSpPr>
          <p:nvPr>
            <p:ph type="ftr" sz="quarter" idx="11"/>
          </p:nvPr>
        </p:nvSpPr>
        <p:spPr>
          <a:xfrm>
            <a:off x="2063552" y="6647644"/>
            <a:ext cx="6912768" cy="216024"/>
          </a:xfrm>
        </p:spPr>
        <p:txBody>
          <a:bodyPr/>
          <a:lstStyle/>
          <a:p>
            <a:r>
              <a:rPr lang="fi-FI" noProof="0"/>
              <a:t>Rakentamisen suhdannenäkymät, Pekka Pajakkala</a:t>
            </a:r>
            <a:endParaRPr lang="en-US" noProof="0" dirty="0"/>
          </a:p>
        </p:txBody>
      </p:sp>
      <p:sp>
        <p:nvSpPr>
          <p:cNvPr id="6" name="Dian numeron paikkamerkki 5">
            <a:extLst>
              <a:ext uri="{FF2B5EF4-FFF2-40B4-BE49-F238E27FC236}">
                <a16:creationId xmlns:a16="http://schemas.microsoft.com/office/drawing/2014/main" id="{29B995F9-6897-1FB4-AA77-AC0E27762D88}"/>
              </a:ext>
            </a:extLst>
          </p:cNvPr>
          <p:cNvSpPr>
            <a:spLocks noGrp="1"/>
          </p:cNvSpPr>
          <p:nvPr>
            <p:ph type="sldNum" sz="quarter" idx="12"/>
          </p:nvPr>
        </p:nvSpPr>
        <p:spPr>
          <a:xfrm>
            <a:off x="537466" y="6612992"/>
            <a:ext cx="479028" cy="215900"/>
          </a:xfrm>
        </p:spPr>
        <p:txBody>
          <a:bodyPr/>
          <a:lstStyle/>
          <a:p>
            <a:fld id="{18F57A71-91D3-4A55-B057-23E719EBC73D}" type="slidenum">
              <a:rPr lang="en-US" noProof="0" smtClean="0"/>
              <a:pPr/>
              <a:t>20</a:t>
            </a:fld>
            <a:endParaRPr lang="en-US" noProof="0"/>
          </a:p>
        </p:txBody>
      </p:sp>
      <p:sp>
        <p:nvSpPr>
          <p:cNvPr id="13" name="Otsikko 12">
            <a:extLst>
              <a:ext uri="{FF2B5EF4-FFF2-40B4-BE49-F238E27FC236}">
                <a16:creationId xmlns:a16="http://schemas.microsoft.com/office/drawing/2014/main" id="{7AE3BF21-1E5F-44A5-CBE9-3AFBFBA418C0}"/>
              </a:ext>
            </a:extLst>
          </p:cNvPr>
          <p:cNvSpPr>
            <a:spLocks noGrp="1"/>
          </p:cNvSpPr>
          <p:nvPr>
            <p:ph type="title"/>
          </p:nvPr>
        </p:nvSpPr>
        <p:spPr>
          <a:xfrm>
            <a:off x="449548" y="-87337"/>
            <a:ext cx="11292904" cy="1152525"/>
          </a:xfrm>
        </p:spPr>
        <p:txBody>
          <a:bodyPr/>
          <a:lstStyle/>
          <a:p>
            <a:r>
              <a:rPr lang="fi-FI" dirty="0"/>
              <a:t>Väestönkasvu suurimmissa seutukunnissa,  tuorein Q2 2023</a:t>
            </a:r>
            <a:endParaRPr lang="en-GB" dirty="0"/>
          </a:p>
        </p:txBody>
      </p:sp>
      <p:pic>
        <p:nvPicPr>
          <p:cNvPr id="8" name="Kuva 7">
            <a:extLst>
              <a:ext uri="{FF2B5EF4-FFF2-40B4-BE49-F238E27FC236}">
                <a16:creationId xmlns:a16="http://schemas.microsoft.com/office/drawing/2014/main" id="{84B46086-FF57-F6EA-61C7-9DE05FF70D96}"/>
              </a:ext>
            </a:extLst>
          </p:cNvPr>
          <p:cNvPicPr>
            <a:picLocks noChangeAspect="1"/>
          </p:cNvPicPr>
          <p:nvPr/>
        </p:nvPicPr>
        <p:blipFill>
          <a:blip r:embed="rId3"/>
          <a:stretch>
            <a:fillRect/>
          </a:stretch>
        </p:blipFill>
        <p:spPr>
          <a:xfrm>
            <a:off x="216369" y="1298331"/>
            <a:ext cx="6433737" cy="4069945"/>
          </a:xfrm>
          <a:prstGeom prst="rect">
            <a:avLst/>
          </a:prstGeom>
        </p:spPr>
      </p:pic>
      <p:pic>
        <p:nvPicPr>
          <p:cNvPr id="10" name="Kuva 9">
            <a:extLst>
              <a:ext uri="{FF2B5EF4-FFF2-40B4-BE49-F238E27FC236}">
                <a16:creationId xmlns:a16="http://schemas.microsoft.com/office/drawing/2014/main" id="{E333BB0B-48F7-745C-EA99-82495F7E4BC0}"/>
              </a:ext>
            </a:extLst>
          </p:cNvPr>
          <p:cNvPicPr>
            <a:picLocks noChangeAspect="1"/>
          </p:cNvPicPr>
          <p:nvPr/>
        </p:nvPicPr>
        <p:blipFill>
          <a:blip r:embed="rId4"/>
          <a:stretch>
            <a:fillRect/>
          </a:stretch>
        </p:blipFill>
        <p:spPr>
          <a:xfrm>
            <a:off x="6935533" y="909028"/>
            <a:ext cx="4659208" cy="2947388"/>
          </a:xfrm>
          <a:prstGeom prst="rect">
            <a:avLst/>
          </a:prstGeom>
        </p:spPr>
      </p:pic>
      <p:sp>
        <p:nvSpPr>
          <p:cNvPr id="3" name="Tekstiruutu 2">
            <a:extLst>
              <a:ext uri="{FF2B5EF4-FFF2-40B4-BE49-F238E27FC236}">
                <a16:creationId xmlns:a16="http://schemas.microsoft.com/office/drawing/2014/main" id="{AE8FFF96-0E4B-0FBA-EEDB-20080B071C55}"/>
              </a:ext>
            </a:extLst>
          </p:cNvPr>
          <p:cNvSpPr txBox="1"/>
          <p:nvPr/>
        </p:nvSpPr>
        <p:spPr>
          <a:xfrm>
            <a:off x="1919536" y="1374342"/>
            <a:ext cx="3312830" cy="369332"/>
          </a:xfrm>
          <a:prstGeom prst="rect">
            <a:avLst/>
          </a:prstGeom>
          <a:solidFill>
            <a:schemeClr val="bg1"/>
          </a:solidFill>
        </p:spPr>
        <p:txBody>
          <a:bodyPr wrap="none" rtlCol="0">
            <a:spAutoFit/>
          </a:bodyPr>
          <a:lstStyle/>
          <a:p>
            <a:r>
              <a:rPr lang="fi-FI" b="1" dirty="0"/>
              <a:t>Pääkaupunkiseutu ja muu Suomi</a:t>
            </a:r>
            <a:endParaRPr lang="en-GB" b="1" dirty="0"/>
          </a:p>
        </p:txBody>
      </p:sp>
      <p:pic>
        <p:nvPicPr>
          <p:cNvPr id="7" name="Kuva 6">
            <a:extLst>
              <a:ext uri="{FF2B5EF4-FFF2-40B4-BE49-F238E27FC236}">
                <a16:creationId xmlns:a16="http://schemas.microsoft.com/office/drawing/2014/main" id="{463FA9B2-EC70-C9D9-348B-E3CA90E55E38}"/>
              </a:ext>
            </a:extLst>
          </p:cNvPr>
          <p:cNvPicPr>
            <a:picLocks noChangeAspect="1"/>
          </p:cNvPicPr>
          <p:nvPr/>
        </p:nvPicPr>
        <p:blipFill>
          <a:blip r:embed="rId5"/>
          <a:stretch>
            <a:fillRect/>
          </a:stretch>
        </p:blipFill>
        <p:spPr>
          <a:xfrm>
            <a:off x="7120075" y="3866513"/>
            <a:ext cx="4752528" cy="3003525"/>
          </a:xfrm>
          <a:prstGeom prst="rect">
            <a:avLst/>
          </a:prstGeom>
        </p:spPr>
      </p:pic>
    </p:spTree>
    <p:extLst>
      <p:ext uri="{BB962C8B-B14F-4D97-AF65-F5344CB8AC3E}">
        <p14:creationId xmlns:p14="http://schemas.microsoft.com/office/powerpoint/2010/main" val="171540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Sisällön paikkamerkki 6" descr="Ennakkotietojen mukaan Helsingin väestö on kasvanut eniten, minkä jälkeen tulivat Espoo, Tampere ja Vantaa.">
            <a:extLst>
              <a:ext uri="{FF2B5EF4-FFF2-40B4-BE49-F238E27FC236}">
                <a16:creationId xmlns:a16="http://schemas.microsoft.com/office/drawing/2014/main" id="{0516D123-5764-DC42-F376-C205F2AC7B2C}"/>
              </a:ext>
            </a:extLst>
          </p:cNvPr>
          <p:cNvGraphicFramePr>
            <a:graphicFrameLocks/>
          </p:cNvGraphicFramePr>
          <p:nvPr>
            <p:extLst>
              <p:ext uri="{D42A27DB-BD31-4B8C-83A1-F6EECF244321}">
                <p14:modId xmlns:p14="http://schemas.microsoft.com/office/powerpoint/2010/main" val="3264114177"/>
              </p:ext>
            </p:extLst>
          </p:nvPr>
        </p:nvGraphicFramePr>
        <p:xfrm>
          <a:off x="-240704" y="2456512"/>
          <a:ext cx="10053128" cy="3541165"/>
        </p:xfrm>
        <a:graphic>
          <a:graphicData uri="http://schemas.openxmlformats.org/drawingml/2006/chart">
            <c:chart xmlns:c="http://schemas.openxmlformats.org/drawingml/2006/chart" xmlns:r="http://schemas.openxmlformats.org/officeDocument/2006/relationships" r:id="rId2"/>
          </a:graphicData>
        </a:graphic>
      </p:graphicFrame>
      <p:sp>
        <p:nvSpPr>
          <p:cNvPr id="3" name="Tekstiruutu 2">
            <a:extLst>
              <a:ext uri="{FF2B5EF4-FFF2-40B4-BE49-F238E27FC236}">
                <a16:creationId xmlns:a16="http://schemas.microsoft.com/office/drawing/2014/main" id="{1F359613-ADD6-9FBF-0057-649C1D1D78A1}"/>
              </a:ext>
            </a:extLst>
          </p:cNvPr>
          <p:cNvSpPr txBox="1"/>
          <p:nvPr/>
        </p:nvSpPr>
        <p:spPr>
          <a:xfrm>
            <a:off x="2196194" y="2520073"/>
            <a:ext cx="4478578" cy="307777"/>
          </a:xfrm>
          <a:prstGeom prst="rect">
            <a:avLst/>
          </a:prstGeom>
          <a:noFill/>
        </p:spPr>
        <p:txBody>
          <a:bodyPr wrap="square" rtlCol="0">
            <a:spAutoFit/>
          </a:bodyPr>
          <a:lstStyle/>
          <a:p>
            <a:r>
              <a:rPr lang="fi-FI" sz="1400" dirty="0">
                <a:solidFill>
                  <a:schemeClr val="bg1"/>
                </a:solidFill>
              </a:rPr>
              <a:t> </a:t>
            </a:r>
            <a:r>
              <a:rPr lang="fi-FI" sz="1200" dirty="0">
                <a:solidFill>
                  <a:schemeClr val="bg1"/>
                </a:solidFill>
              </a:rPr>
              <a:t>kuntien </a:t>
            </a:r>
            <a:r>
              <a:rPr lang="fi-FI" sz="1200" dirty="0" err="1">
                <a:solidFill>
                  <a:schemeClr val="bg1"/>
                </a:solidFill>
              </a:rPr>
              <a:t>väl</a:t>
            </a:r>
            <a:r>
              <a:rPr lang="fi-FI" sz="1200" dirty="0">
                <a:solidFill>
                  <a:schemeClr val="bg1"/>
                </a:solidFill>
              </a:rPr>
              <a:t>. nettomuutto                              nettomaahanmuutto</a:t>
            </a:r>
            <a:endParaRPr lang="en-GB" sz="1400" dirty="0">
              <a:solidFill>
                <a:schemeClr val="bg1"/>
              </a:solidFill>
            </a:endParaRPr>
          </a:p>
        </p:txBody>
      </p:sp>
      <p:sp>
        <p:nvSpPr>
          <p:cNvPr id="4" name="Tekstiruutu 3">
            <a:extLst>
              <a:ext uri="{FF2B5EF4-FFF2-40B4-BE49-F238E27FC236}">
                <a16:creationId xmlns:a16="http://schemas.microsoft.com/office/drawing/2014/main" id="{E3FAAA37-1F3F-6D1B-BD50-CE1D0BFC0819}"/>
              </a:ext>
            </a:extLst>
          </p:cNvPr>
          <p:cNvSpPr txBox="1"/>
          <p:nvPr/>
        </p:nvSpPr>
        <p:spPr>
          <a:xfrm>
            <a:off x="1518613" y="1968862"/>
            <a:ext cx="1633014" cy="523220"/>
          </a:xfrm>
          <a:prstGeom prst="rect">
            <a:avLst/>
          </a:prstGeom>
          <a:noFill/>
        </p:spPr>
        <p:txBody>
          <a:bodyPr wrap="square" rtlCol="0">
            <a:spAutoFit/>
          </a:bodyPr>
          <a:lstStyle/>
          <a:p>
            <a:r>
              <a:rPr lang="fi-FI" sz="1400" dirty="0">
                <a:solidFill>
                  <a:srgbClr val="7030A0"/>
                </a:solidFill>
              </a:rPr>
              <a:t> </a:t>
            </a:r>
            <a:r>
              <a:rPr lang="fi-FI" sz="1400" dirty="0" err="1">
                <a:solidFill>
                  <a:srgbClr val="7030A0"/>
                </a:solidFill>
              </a:rPr>
              <a:t>luonnoll</a:t>
            </a:r>
            <a:r>
              <a:rPr lang="fi-FI" sz="1400" dirty="0">
                <a:solidFill>
                  <a:srgbClr val="7030A0"/>
                </a:solidFill>
              </a:rPr>
              <a:t>. väestönlisäys</a:t>
            </a:r>
            <a:endParaRPr lang="en-GB" sz="1400" dirty="0">
              <a:solidFill>
                <a:srgbClr val="7030A0"/>
              </a:solidFill>
            </a:endParaRPr>
          </a:p>
        </p:txBody>
      </p:sp>
      <p:cxnSp>
        <p:nvCxnSpPr>
          <p:cNvPr id="6" name="Suora nuoliyhdysviiva 5">
            <a:extLst>
              <a:ext uri="{FF2B5EF4-FFF2-40B4-BE49-F238E27FC236}">
                <a16:creationId xmlns:a16="http://schemas.microsoft.com/office/drawing/2014/main" id="{0A38F1D8-1008-EC34-DDBA-120A5320A971}"/>
              </a:ext>
            </a:extLst>
          </p:cNvPr>
          <p:cNvCxnSpPr>
            <a:cxnSpLocks/>
          </p:cNvCxnSpPr>
          <p:nvPr/>
        </p:nvCxnSpPr>
        <p:spPr>
          <a:xfrm>
            <a:off x="1935559" y="2397021"/>
            <a:ext cx="132501" cy="190121"/>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7" name="Otsikko 6">
            <a:extLst>
              <a:ext uri="{FF2B5EF4-FFF2-40B4-BE49-F238E27FC236}">
                <a16:creationId xmlns:a16="http://schemas.microsoft.com/office/drawing/2014/main" id="{9891839E-8BD9-065A-0711-E11EDF18942E}"/>
              </a:ext>
            </a:extLst>
          </p:cNvPr>
          <p:cNvSpPr>
            <a:spLocks noGrp="1"/>
          </p:cNvSpPr>
          <p:nvPr>
            <p:ph type="title"/>
          </p:nvPr>
        </p:nvSpPr>
        <p:spPr>
          <a:xfrm>
            <a:off x="191344" y="139778"/>
            <a:ext cx="12072664" cy="1152525"/>
          </a:xfrm>
        </p:spPr>
        <p:txBody>
          <a:bodyPr/>
          <a:lstStyle/>
          <a:p>
            <a:r>
              <a:rPr lang="fi-FI" sz="3400" dirty="0"/>
              <a:t>Nettomaahanmuutto on ollut v. 2022 ja 2023 tärkein väestönkasvua aiheuttava tekijä suurissa kaupungeissa</a:t>
            </a:r>
            <a:br>
              <a:rPr lang="fi-FI" sz="3400" dirty="0"/>
            </a:br>
            <a:r>
              <a:rPr lang="fi-FI" sz="3200" dirty="0"/>
              <a:t>- </a:t>
            </a:r>
            <a:r>
              <a:rPr lang="fi-FI" sz="2400" dirty="0"/>
              <a:t>tuleeko sen kasvu jatkumaan? ja miten maahanmuuttajat näkyvät asuntojen kysynnässä?</a:t>
            </a:r>
            <a:endParaRPr lang="en-GB" sz="3400" dirty="0"/>
          </a:p>
        </p:txBody>
      </p:sp>
      <p:sp>
        <p:nvSpPr>
          <p:cNvPr id="9" name="Tekstiruutu 8">
            <a:extLst>
              <a:ext uri="{FF2B5EF4-FFF2-40B4-BE49-F238E27FC236}">
                <a16:creationId xmlns:a16="http://schemas.microsoft.com/office/drawing/2014/main" id="{3A4A31E9-57D4-4F3D-D0FB-2EAD8B67CE48}"/>
              </a:ext>
            </a:extLst>
          </p:cNvPr>
          <p:cNvSpPr txBox="1"/>
          <p:nvPr/>
        </p:nvSpPr>
        <p:spPr>
          <a:xfrm>
            <a:off x="335360" y="1382489"/>
            <a:ext cx="8712968" cy="707886"/>
          </a:xfrm>
          <a:prstGeom prst="rect">
            <a:avLst/>
          </a:prstGeom>
          <a:noFill/>
        </p:spPr>
        <p:txBody>
          <a:bodyPr wrap="square">
            <a:spAutoFit/>
          </a:bodyPr>
          <a:lstStyle/>
          <a:p>
            <a:r>
              <a:rPr lang="fi-FI" sz="2000" dirty="0">
                <a:cs typeface="Times New Roman" charset="0"/>
              </a:rPr>
              <a:t>Väestönmuutosten ennakkotiedot koko maassa sekä 10 suurimmassa kaupungissa tammi-syyskuussa 2023</a:t>
            </a:r>
            <a:endParaRPr lang="en-GB" sz="2000" dirty="0"/>
          </a:p>
        </p:txBody>
      </p:sp>
      <p:sp>
        <p:nvSpPr>
          <p:cNvPr id="10" name="Tekstiruutu 9">
            <a:extLst>
              <a:ext uri="{FF2B5EF4-FFF2-40B4-BE49-F238E27FC236}">
                <a16:creationId xmlns:a16="http://schemas.microsoft.com/office/drawing/2014/main" id="{6A971C9C-5220-A75A-1CE4-55BA4EA63F7A}"/>
              </a:ext>
            </a:extLst>
          </p:cNvPr>
          <p:cNvSpPr txBox="1"/>
          <p:nvPr/>
        </p:nvSpPr>
        <p:spPr>
          <a:xfrm>
            <a:off x="887840" y="5932198"/>
            <a:ext cx="7161576" cy="584775"/>
          </a:xfrm>
          <a:prstGeom prst="rect">
            <a:avLst/>
          </a:prstGeom>
          <a:noFill/>
        </p:spPr>
        <p:txBody>
          <a:bodyPr wrap="none" rtlCol="0">
            <a:spAutoFit/>
          </a:bodyPr>
          <a:lstStyle/>
          <a:p>
            <a:r>
              <a:rPr lang="fi-FI" sz="1600" dirty="0" err="1"/>
              <a:t>PKS:n</a:t>
            </a:r>
            <a:r>
              <a:rPr lang="fi-FI" sz="1600" dirty="0"/>
              <a:t> osuus koko maan väestönkasvusta tammi-syyskuussa 2023 oli 61,5 prosenttia.</a:t>
            </a:r>
          </a:p>
          <a:p>
            <a:r>
              <a:rPr lang="fi-FI" sz="1600" dirty="0" err="1"/>
              <a:t>PKS:n</a:t>
            </a:r>
            <a:r>
              <a:rPr lang="fi-FI" sz="1600" dirty="0"/>
              <a:t> nettomaahanmuutto tammi-syyskuussa oli 13 700 henkilöä.</a:t>
            </a:r>
            <a:endParaRPr lang="en-GB" sz="1600" dirty="0"/>
          </a:p>
        </p:txBody>
      </p:sp>
      <p:sp>
        <p:nvSpPr>
          <p:cNvPr id="11" name="Päivämäärän paikkamerkki 10">
            <a:extLst>
              <a:ext uri="{FF2B5EF4-FFF2-40B4-BE49-F238E27FC236}">
                <a16:creationId xmlns:a16="http://schemas.microsoft.com/office/drawing/2014/main" id="{E5B2C547-2B5D-BEF5-C2E4-55B6FB0EED00}"/>
              </a:ext>
            </a:extLst>
          </p:cNvPr>
          <p:cNvSpPr>
            <a:spLocks noGrp="1"/>
          </p:cNvSpPr>
          <p:nvPr>
            <p:ph type="dt" sz="half" idx="10"/>
          </p:nvPr>
        </p:nvSpPr>
        <p:spPr>
          <a:xfrm>
            <a:off x="811687" y="6575347"/>
            <a:ext cx="1441450" cy="142875"/>
          </a:xfrm>
          <a:prstGeom prst="rect">
            <a:avLst/>
          </a:prstGeom>
        </p:spPr>
        <p:txBody>
          <a:bodyPr/>
          <a:lstStyle>
            <a:defPPr>
              <a:defRPr lang="fi-FI"/>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1.11.2023</a:t>
            </a:r>
            <a:endParaRPr lang="en-US" noProof="0" dirty="0"/>
          </a:p>
        </p:txBody>
      </p:sp>
      <p:sp>
        <p:nvSpPr>
          <p:cNvPr id="12" name="Alatunnisteen paikkamerkki 11">
            <a:extLst>
              <a:ext uri="{FF2B5EF4-FFF2-40B4-BE49-F238E27FC236}">
                <a16:creationId xmlns:a16="http://schemas.microsoft.com/office/drawing/2014/main" id="{406BFDFC-CB9C-2A9B-BE04-9C4B68CF99BC}"/>
              </a:ext>
            </a:extLst>
          </p:cNvPr>
          <p:cNvSpPr>
            <a:spLocks noGrp="1"/>
          </p:cNvSpPr>
          <p:nvPr>
            <p:ph type="ftr" sz="quarter" idx="11"/>
          </p:nvPr>
        </p:nvSpPr>
        <p:spPr>
          <a:xfrm>
            <a:off x="2175666" y="6646784"/>
            <a:ext cx="5873750" cy="142875"/>
          </a:xfrm>
          <a:prstGeom prst="rect">
            <a:avLst/>
          </a:prstGeom>
        </p:spPr>
        <p:txBody>
          <a:bodyPr vert="horz" lIns="91440" tIns="7200" rIns="91440" bIns="7200" rtlCol="0" anchor="b" anchorCtr="0"/>
          <a:lstStyle>
            <a:defPPr>
              <a:defRPr lang="fi-FI"/>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a:t>Rakentamisen suhdannenäkymät, Pekka Pajakkala</a:t>
            </a:r>
            <a:endParaRPr lang="en-US" noProof="0" dirty="0"/>
          </a:p>
        </p:txBody>
      </p:sp>
      <p:sp>
        <p:nvSpPr>
          <p:cNvPr id="13" name="Dian numeron paikkamerkki 12">
            <a:extLst>
              <a:ext uri="{FF2B5EF4-FFF2-40B4-BE49-F238E27FC236}">
                <a16:creationId xmlns:a16="http://schemas.microsoft.com/office/drawing/2014/main" id="{F4000F6D-245C-DCE3-20AC-D8ECF63AD513}"/>
              </a:ext>
            </a:extLst>
          </p:cNvPr>
          <p:cNvSpPr>
            <a:spLocks noGrp="1"/>
          </p:cNvSpPr>
          <p:nvPr>
            <p:ph type="sldNum" sz="quarter" idx="12"/>
          </p:nvPr>
        </p:nvSpPr>
        <p:spPr>
          <a:xfrm>
            <a:off x="451696" y="6633721"/>
            <a:ext cx="359991" cy="142875"/>
          </a:xfrm>
          <a:prstGeom prst="rect">
            <a:avLst/>
          </a:prstGeom>
        </p:spPr>
        <p:txBody>
          <a:bodyPr vert="horz" lIns="91440" tIns="7200" rIns="91440" bIns="7200" rtlCol="0" anchor="b" anchorCtr="0"/>
          <a:lstStyle>
            <a:defPPr>
              <a:defRPr lang="fi-FI"/>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F57A71-91D3-4A55-B057-23E719EBC73D}" type="slidenum">
              <a:rPr lang="en-US" smtClean="0"/>
              <a:pPr/>
              <a:t>21</a:t>
            </a:fld>
            <a:endParaRPr lang="en-US" noProof="0" dirty="0"/>
          </a:p>
        </p:txBody>
      </p:sp>
      <p:pic>
        <p:nvPicPr>
          <p:cNvPr id="2" name="Kuva 1">
            <a:extLst>
              <a:ext uri="{FF2B5EF4-FFF2-40B4-BE49-F238E27FC236}">
                <a16:creationId xmlns:a16="http://schemas.microsoft.com/office/drawing/2014/main" id="{F5EA38FB-8D53-D0DF-280A-DE3AEC0C4298}"/>
              </a:ext>
            </a:extLst>
          </p:cNvPr>
          <p:cNvPicPr>
            <a:picLocks noChangeAspect="1"/>
          </p:cNvPicPr>
          <p:nvPr/>
        </p:nvPicPr>
        <p:blipFill>
          <a:blip r:embed="rId3"/>
          <a:stretch>
            <a:fillRect/>
          </a:stretch>
        </p:blipFill>
        <p:spPr>
          <a:xfrm>
            <a:off x="9025934" y="2456512"/>
            <a:ext cx="3048327" cy="3181585"/>
          </a:xfrm>
          <a:prstGeom prst="rect">
            <a:avLst/>
          </a:prstGeom>
        </p:spPr>
      </p:pic>
    </p:spTree>
    <p:extLst>
      <p:ext uri="{BB962C8B-B14F-4D97-AF65-F5344CB8AC3E}">
        <p14:creationId xmlns:p14="http://schemas.microsoft.com/office/powerpoint/2010/main" val="2902145048"/>
      </p:ext>
    </p:extLst>
  </p:cSld>
  <p:clrMapOvr>
    <a:masterClrMapping/>
  </p:clrMapOvr>
  <mc:AlternateContent xmlns:mc="http://schemas.openxmlformats.org/markup-compatibility/2006" xmlns:p14="http://schemas.microsoft.com/office/powerpoint/2010/main">
    <mc:Choice Requires="p14">
      <p:transition p14:dur="0"/>
    </mc:Choice>
    <mc:Fallback xmlns="">
      <p:transition advTm="2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Kuva 10">
            <a:extLst>
              <a:ext uri="{FF2B5EF4-FFF2-40B4-BE49-F238E27FC236}">
                <a16:creationId xmlns:a16="http://schemas.microsoft.com/office/drawing/2014/main" id="{6097C6CA-5956-B3EF-DCD2-33230CF2BD0C}"/>
              </a:ext>
            </a:extLst>
          </p:cNvPr>
          <p:cNvPicPr>
            <a:picLocks noChangeAspect="1"/>
          </p:cNvPicPr>
          <p:nvPr/>
        </p:nvPicPr>
        <p:blipFill>
          <a:blip r:embed="rId3"/>
          <a:stretch>
            <a:fillRect/>
          </a:stretch>
        </p:blipFill>
        <p:spPr>
          <a:xfrm>
            <a:off x="172185" y="2798963"/>
            <a:ext cx="5508170" cy="3294143"/>
          </a:xfrm>
          <a:prstGeom prst="rect">
            <a:avLst/>
          </a:prstGeom>
        </p:spPr>
      </p:pic>
      <p:pic>
        <p:nvPicPr>
          <p:cNvPr id="15" name="Kuva 14">
            <a:extLst>
              <a:ext uri="{FF2B5EF4-FFF2-40B4-BE49-F238E27FC236}">
                <a16:creationId xmlns:a16="http://schemas.microsoft.com/office/drawing/2014/main" id="{40C65A52-A816-D4A0-3E65-96F809083BAE}"/>
              </a:ext>
            </a:extLst>
          </p:cNvPr>
          <p:cNvPicPr>
            <a:picLocks noChangeAspect="1"/>
          </p:cNvPicPr>
          <p:nvPr/>
        </p:nvPicPr>
        <p:blipFill>
          <a:blip r:embed="rId4"/>
          <a:stretch>
            <a:fillRect/>
          </a:stretch>
        </p:blipFill>
        <p:spPr>
          <a:xfrm>
            <a:off x="6353007" y="2966163"/>
            <a:ext cx="5127077" cy="2814359"/>
          </a:xfrm>
          <a:prstGeom prst="rect">
            <a:avLst/>
          </a:prstGeom>
        </p:spPr>
      </p:pic>
      <p:pic>
        <p:nvPicPr>
          <p:cNvPr id="17" name="Kuva 16">
            <a:extLst>
              <a:ext uri="{FF2B5EF4-FFF2-40B4-BE49-F238E27FC236}">
                <a16:creationId xmlns:a16="http://schemas.microsoft.com/office/drawing/2014/main" id="{AEF05939-E5CE-770F-2055-E1E0712BADF4}"/>
              </a:ext>
            </a:extLst>
          </p:cNvPr>
          <p:cNvPicPr>
            <a:picLocks noChangeAspect="1"/>
          </p:cNvPicPr>
          <p:nvPr/>
        </p:nvPicPr>
        <p:blipFill>
          <a:blip r:embed="rId5"/>
          <a:stretch>
            <a:fillRect/>
          </a:stretch>
        </p:blipFill>
        <p:spPr>
          <a:xfrm>
            <a:off x="6353007" y="3510074"/>
            <a:ext cx="5093168" cy="2577633"/>
          </a:xfrm>
          <a:prstGeom prst="rect">
            <a:avLst/>
          </a:prstGeom>
        </p:spPr>
      </p:pic>
      <p:sp>
        <p:nvSpPr>
          <p:cNvPr id="2" name="Otsikko 1">
            <a:extLst>
              <a:ext uri="{FF2B5EF4-FFF2-40B4-BE49-F238E27FC236}">
                <a16:creationId xmlns:a16="http://schemas.microsoft.com/office/drawing/2014/main" id="{1A701E7E-BE5C-4C03-80CA-D468AE918034}"/>
              </a:ext>
            </a:extLst>
          </p:cNvPr>
          <p:cNvSpPr>
            <a:spLocks noGrp="1"/>
          </p:cNvSpPr>
          <p:nvPr>
            <p:ph type="title"/>
          </p:nvPr>
        </p:nvSpPr>
        <p:spPr>
          <a:xfrm>
            <a:off x="233572" y="174980"/>
            <a:ext cx="11958428" cy="2070092"/>
          </a:xfrm>
        </p:spPr>
        <p:txBody>
          <a:bodyPr/>
          <a:lstStyle/>
          <a:p>
            <a:pPr>
              <a:lnSpc>
                <a:spcPct val="100000"/>
              </a:lnSpc>
            </a:pPr>
            <a:br>
              <a:rPr lang="fi-FI" sz="3200" dirty="0">
                <a:solidFill>
                  <a:schemeClr val="accent1"/>
                </a:solidFill>
              </a:rPr>
            </a:br>
            <a:br>
              <a:rPr lang="fi-FI" sz="3200" dirty="0">
                <a:solidFill>
                  <a:schemeClr val="accent1"/>
                </a:solidFill>
              </a:rPr>
            </a:br>
            <a:br>
              <a:rPr lang="fi-FI" sz="3200" dirty="0">
                <a:solidFill>
                  <a:schemeClr val="accent1"/>
                </a:solidFill>
              </a:rPr>
            </a:br>
            <a:r>
              <a:rPr lang="fi-FI" sz="3200" dirty="0">
                <a:solidFill>
                  <a:schemeClr val="accent1"/>
                </a:solidFill>
              </a:rPr>
              <a:t>Asuntomarkkinoilla jatkuvat ostajan markkinat </a:t>
            </a:r>
            <a:br>
              <a:rPr lang="fi-FI" sz="3200" dirty="0">
                <a:solidFill>
                  <a:schemeClr val="accent1"/>
                </a:solidFill>
              </a:rPr>
            </a:br>
            <a:r>
              <a:rPr lang="fi-FI" sz="2800" dirty="0">
                <a:solidFill>
                  <a:schemeClr val="accent1"/>
                </a:solidFill>
              </a:rPr>
              <a:t>-</a:t>
            </a:r>
            <a:r>
              <a:rPr lang="fi-FI" sz="1800" dirty="0">
                <a:solidFill>
                  <a:schemeClr val="accent1"/>
                </a:solidFill>
              </a:rPr>
              <a:t>käytettyjä kerrostaloasuntoja on tullut edelleen paljon myyntiin v. 2023, määrä ei ole enää kasvanut kesän jälkeen</a:t>
            </a:r>
            <a:br>
              <a:rPr lang="fi-FI" sz="1800" dirty="0">
                <a:solidFill>
                  <a:schemeClr val="accent1"/>
                </a:solidFill>
              </a:rPr>
            </a:br>
            <a:r>
              <a:rPr lang="fi-FI" sz="1800" dirty="0">
                <a:solidFill>
                  <a:schemeClr val="accent1"/>
                </a:solidFill>
              </a:rPr>
              <a:t>- koko maassa myynnissä on karkeasti ½ normaalivuoden määrä käytettyjä asuntoja, nykytasolla n. 1½ vuoden määrä</a:t>
            </a:r>
            <a:br>
              <a:rPr lang="fi-FI" sz="1800" dirty="0">
                <a:solidFill>
                  <a:schemeClr val="accent1"/>
                </a:solidFill>
              </a:rPr>
            </a:br>
            <a:r>
              <a:rPr lang="fi-FI" sz="1800" dirty="0">
                <a:solidFill>
                  <a:schemeClr val="accent1"/>
                </a:solidFill>
              </a:rPr>
              <a:t>- uusia kerrostaloasuntoja on myynnissä yli 11 000 kpl ja vuosimyynti on nykyisi tasolla 2 500 asuntoa</a:t>
            </a:r>
            <a:br>
              <a:rPr lang="fi-FI" sz="1800" dirty="0">
                <a:solidFill>
                  <a:schemeClr val="accent1"/>
                </a:solidFill>
              </a:rPr>
            </a:br>
            <a:r>
              <a:rPr lang="fi-FI" sz="1800" dirty="0">
                <a:solidFill>
                  <a:schemeClr val="accent1"/>
                </a:solidFill>
              </a:rPr>
              <a:t>=&gt; asuntokaupan tulee kiihtyä reippaasti, ennen kuin uusien asuntojen aloitukset lähtevät kasvuun</a:t>
            </a:r>
            <a:br>
              <a:rPr lang="fi-FI" sz="1800" dirty="0">
                <a:solidFill>
                  <a:schemeClr val="accent1"/>
                </a:solidFill>
              </a:rPr>
            </a:br>
            <a:r>
              <a:rPr lang="fi-FI" sz="1800" dirty="0">
                <a:solidFill>
                  <a:schemeClr val="accent1"/>
                </a:solidFill>
              </a:rPr>
              <a:t>=&gt; lokakuusta alkaen varainsiirtoveron alennus ja ensiasunnon ostajien verovapaus ovat vauhdittamassa kauppaa</a:t>
            </a:r>
            <a:br>
              <a:rPr lang="fi-FI" sz="2000" dirty="0">
                <a:solidFill>
                  <a:schemeClr val="accent1"/>
                </a:solidFill>
              </a:rPr>
            </a:br>
            <a:br>
              <a:rPr lang="fi-FI" sz="3200" dirty="0">
                <a:solidFill>
                  <a:schemeClr val="accent1"/>
                </a:solidFill>
              </a:rPr>
            </a:br>
            <a:br>
              <a:rPr lang="fi-FI" sz="3200" dirty="0">
                <a:solidFill>
                  <a:schemeClr val="accent1"/>
                </a:solidFill>
              </a:rPr>
            </a:br>
            <a:endParaRPr lang="fi-FI" sz="3200" dirty="0">
              <a:solidFill>
                <a:schemeClr val="accent1"/>
              </a:solidFill>
            </a:endParaRPr>
          </a:p>
        </p:txBody>
      </p:sp>
      <p:sp>
        <p:nvSpPr>
          <p:cNvPr id="5" name="Päivämäärän paikkamerkki 4">
            <a:extLst>
              <a:ext uri="{FF2B5EF4-FFF2-40B4-BE49-F238E27FC236}">
                <a16:creationId xmlns:a16="http://schemas.microsoft.com/office/drawing/2014/main" id="{E9026CC2-25D4-49B0-B362-091921D2AE44}"/>
              </a:ext>
            </a:extLst>
          </p:cNvPr>
          <p:cNvSpPr>
            <a:spLocks noGrp="1"/>
          </p:cNvSpPr>
          <p:nvPr>
            <p:ph type="dt" sz="half" idx="10"/>
          </p:nvPr>
        </p:nvSpPr>
        <p:spPr>
          <a:xfrm>
            <a:off x="865780" y="6553018"/>
            <a:ext cx="1441450" cy="142875"/>
          </a:xfrm>
          <a:prstGeom prst="rect">
            <a:avLst/>
          </a:prstGeom>
        </p:spPr>
        <p:txBody>
          <a:bodyPr vert="horz" lIns="91440" tIns="7200" rIns="91440" bIns="7200" rtlCol="0" anchor="b" anchorCtr="0"/>
          <a:lstStyle>
            <a:defPPr>
              <a:defRPr lang="fi-FI"/>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1.11.2023</a:t>
            </a:r>
            <a:endParaRPr lang="en-US" sz="800" dirty="0"/>
          </a:p>
        </p:txBody>
      </p:sp>
      <p:sp>
        <p:nvSpPr>
          <p:cNvPr id="10" name="Tekstiruutu 9">
            <a:extLst>
              <a:ext uri="{FF2B5EF4-FFF2-40B4-BE49-F238E27FC236}">
                <a16:creationId xmlns:a16="http://schemas.microsoft.com/office/drawing/2014/main" id="{8E120797-026C-6C49-47A0-6BD92E1A0C72}"/>
              </a:ext>
            </a:extLst>
          </p:cNvPr>
          <p:cNvSpPr txBox="1"/>
          <p:nvPr/>
        </p:nvSpPr>
        <p:spPr>
          <a:xfrm>
            <a:off x="5649372" y="3504800"/>
            <a:ext cx="893256" cy="1107996"/>
          </a:xfrm>
          <a:prstGeom prst="rect">
            <a:avLst/>
          </a:prstGeom>
          <a:noFill/>
        </p:spPr>
        <p:txBody>
          <a:bodyPr wrap="square" rtlCol="0">
            <a:spAutoFit/>
          </a:bodyPr>
          <a:lstStyle/>
          <a:p>
            <a:r>
              <a:rPr lang="fi-FI" sz="1100" b="1" dirty="0">
                <a:solidFill>
                  <a:schemeClr val="accent1"/>
                </a:solidFill>
              </a:rPr>
              <a:t>Käytetyt</a:t>
            </a:r>
          </a:p>
          <a:p>
            <a:r>
              <a:rPr lang="fi-FI" sz="1100" b="1" dirty="0">
                <a:solidFill>
                  <a:schemeClr val="accent1"/>
                </a:solidFill>
              </a:rPr>
              <a:t>18 100 as</a:t>
            </a:r>
          </a:p>
          <a:p>
            <a:endParaRPr lang="fi-FI" sz="1100" b="1" dirty="0"/>
          </a:p>
          <a:p>
            <a:endParaRPr lang="fi-FI" sz="1100" b="1" dirty="0"/>
          </a:p>
          <a:p>
            <a:r>
              <a:rPr lang="fi-FI" sz="1100" b="1" dirty="0">
                <a:solidFill>
                  <a:srgbClr val="FFC000"/>
                </a:solidFill>
              </a:rPr>
              <a:t>Uudet</a:t>
            </a:r>
          </a:p>
          <a:p>
            <a:r>
              <a:rPr lang="fi-FI" sz="1100" b="1" dirty="0">
                <a:solidFill>
                  <a:srgbClr val="FFC000"/>
                </a:solidFill>
              </a:rPr>
              <a:t>11 300 as.</a:t>
            </a:r>
            <a:endParaRPr lang="en-GB" sz="1100" b="1" dirty="0">
              <a:solidFill>
                <a:srgbClr val="FFC000"/>
              </a:solidFill>
            </a:endParaRPr>
          </a:p>
        </p:txBody>
      </p:sp>
      <p:sp>
        <p:nvSpPr>
          <p:cNvPr id="4" name="Alatunnisteen paikkamerkki 3">
            <a:extLst>
              <a:ext uri="{FF2B5EF4-FFF2-40B4-BE49-F238E27FC236}">
                <a16:creationId xmlns:a16="http://schemas.microsoft.com/office/drawing/2014/main" id="{EFDAD7BC-FCB8-7EC5-38AF-6E2EBFE12809}"/>
              </a:ext>
            </a:extLst>
          </p:cNvPr>
          <p:cNvSpPr>
            <a:spLocks noGrp="1"/>
          </p:cNvSpPr>
          <p:nvPr>
            <p:ph type="ftr" sz="quarter" idx="11"/>
          </p:nvPr>
        </p:nvSpPr>
        <p:spPr>
          <a:xfrm>
            <a:off x="2279650" y="6565907"/>
            <a:ext cx="5873750" cy="142875"/>
          </a:xfrm>
          <a:prstGeom prst="rect">
            <a:avLst/>
          </a:prstGeom>
        </p:spPr>
        <p:txBody>
          <a:bodyPr vert="horz" lIns="91440" tIns="7200" rIns="91440" bIns="7200" rtlCol="0" anchor="b" anchorCtr="0"/>
          <a:lstStyle>
            <a:defPPr>
              <a:defRPr lang="fi-FI"/>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a:t>Rakentamisen suhdannenäkymät, Pekka Pajakkala</a:t>
            </a:r>
            <a:endParaRPr lang="en-US" noProof="0" dirty="0"/>
          </a:p>
        </p:txBody>
      </p:sp>
      <p:sp>
        <p:nvSpPr>
          <p:cNvPr id="8" name="Dian numeron paikkamerkki 7">
            <a:extLst>
              <a:ext uri="{FF2B5EF4-FFF2-40B4-BE49-F238E27FC236}">
                <a16:creationId xmlns:a16="http://schemas.microsoft.com/office/drawing/2014/main" id="{4A7001FA-33C3-549D-D986-8D870C948B39}"/>
              </a:ext>
            </a:extLst>
          </p:cNvPr>
          <p:cNvSpPr>
            <a:spLocks noGrp="1"/>
          </p:cNvSpPr>
          <p:nvPr>
            <p:ph type="sldNum" sz="quarter" idx="12"/>
          </p:nvPr>
        </p:nvSpPr>
        <p:spPr>
          <a:xfrm>
            <a:off x="435464" y="6510508"/>
            <a:ext cx="359991" cy="142875"/>
          </a:xfrm>
          <a:prstGeom prst="rect">
            <a:avLst/>
          </a:prstGeom>
        </p:spPr>
        <p:txBody>
          <a:bodyPr vert="horz" lIns="91440" tIns="7200" rIns="91440" bIns="7200" rtlCol="0" anchor="b" anchorCtr="0"/>
          <a:lstStyle>
            <a:defPPr>
              <a:defRPr lang="fi-FI"/>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F57A71-91D3-4A55-B057-23E719EBC73D}" type="slidenum">
              <a:rPr lang="en-US" smtClean="0"/>
              <a:pPr/>
              <a:t>22</a:t>
            </a:fld>
            <a:endParaRPr lang="en-US" noProof="0" dirty="0"/>
          </a:p>
        </p:txBody>
      </p:sp>
      <p:sp>
        <p:nvSpPr>
          <p:cNvPr id="23" name="Tekstiruutu 22">
            <a:extLst>
              <a:ext uri="{FF2B5EF4-FFF2-40B4-BE49-F238E27FC236}">
                <a16:creationId xmlns:a16="http://schemas.microsoft.com/office/drawing/2014/main" id="{1EB1D18D-028E-7FDF-C622-02805B4B21BC}"/>
              </a:ext>
            </a:extLst>
          </p:cNvPr>
          <p:cNvSpPr txBox="1"/>
          <p:nvPr/>
        </p:nvSpPr>
        <p:spPr>
          <a:xfrm>
            <a:off x="7714923" y="3650067"/>
            <a:ext cx="2376264" cy="253916"/>
          </a:xfrm>
          <a:prstGeom prst="rect">
            <a:avLst/>
          </a:prstGeom>
          <a:solidFill>
            <a:schemeClr val="bg1"/>
          </a:solidFill>
        </p:spPr>
        <p:txBody>
          <a:bodyPr wrap="square" rtlCol="0">
            <a:spAutoFit/>
          </a:bodyPr>
          <a:lstStyle/>
          <a:p>
            <a:r>
              <a:rPr lang="fi-FI" sz="1050" b="1" dirty="0"/>
              <a:t>Tuorein syyskuu, yhteensä 9 700 kpl</a:t>
            </a:r>
            <a:endParaRPr lang="en-GB" sz="1050" b="1" dirty="0"/>
          </a:p>
        </p:txBody>
      </p:sp>
      <p:sp>
        <p:nvSpPr>
          <p:cNvPr id="16" name="Tekstiruutu 15">
            <a:extLst>
              <a:ext uri="{FF2B5EF4-FFF2-40B4-BE49-F238E27FC236}">
                <a16:creationId xmlns:a16="http://schemas.microsoft.com/office/drawing/2014/main" id="{2BEA28CB-B2A5-39CA-86D0-637413B0A804}"/>
              </a:ext>
            </a:extLst>
          </p:cNvPr>
          <p:cNvSpPr txBox="1"/>
          <p:nvPr/>
        </p:nvSpPr>
        <p:spPr>
          <a:xfrm>
            <a:off x="11408975" y="3434624"/>
            <a:ext cx="700833" cy="938719"/>
          </a:xfrm>
          <a:prstGeom prst="rect">
            <a:avLst/>
          </a:prstGeom>
          <a:noFill/>
        </p:spPr>
        <p:txBody>
          <a:bodyPr wrap="none" rtlCol="0">
            <a:spAutoFit/>
          </a:bodyPr>
          <a:lstStyle/>
          <a:p>
            <a:r>
              <a:rPr lang="fi-FI" sz="1100" b="1" dirty="0">
                <a:solidFill>
                  <a:schemeClr val="accent1"/>
                </a:solidFill>
              </a:rPr>
              <a:t>Käytetyt</a:t>
            </a:r>
          </a:p>
          <a:p>
            <a:r>
              <a:rPr lang="fi-FI" sz="1100" b="1" dirty="0">
                <a:solidFill>
                  <a:schemeClr val="accent1"/>
                </a:solidFill>
              </a:rPr>
              <a:t>5 400 as.</a:t>
            </a:r>
          </a:p>
          <a:p>
            <a:endParaRPr lang="fi-FI" sz="1100" b="1" dirty="0"/>
          </a:p>
          <a:p>
            <a:r>
              <a:rPr lang="fi-FI" sz="1100" b="1" dirty="0">
                <a:solidFill>
                  <a:srgbClr val="FFC000"/>
                </a:solidFill>
              </a:rPr>
              <a:t>Uudet</a:t>
            </a:r>
          </a:p>
          <a:p>
            <a:r>
              <a:rPr lang="fi-FI" sz="1100" b="1" dirty="0">
                <a:solidFill>
                  <a:srgbClr val="FFC000"/>
                </a:solidFill>
              </a:rPr>
              <a:t>4 300 as.</a:t>
            </a:r>
            <a:endParaRPr lang="en-GB" sz="1100" b="1" dirty="0">
              <a:solidFill>
                <a:srgbClr val="FFC000"/>
              </a:solidFill>
            </a:endParaRPr>
          </a:p>
        </p:txBody>
      </p:sp>
      <p:pic>
        <p:nvPicPr>
          <p:cNvPr id="19" name="Kuva 18">
            <a:extLst>
              <a:ext uri="{FF2B5EF4-FFF2-40B4-BE49-F238E27FC236}">
                <a16:creationId xmlns:a16="http://schemas.microsoft.com/office/drawing/2014/main" id="{60AB1885-768C-E5AF-BE6D-E15CB5FC3712}"/>
              </a:ext>
            </a:extLst>
          </p:cNvPr>
          <p:cNvPicPr>
            <a:picLocks noChangeAspect="1"/>
          </p:cNvPicPr>
          <p:nvPr/>
        </p:nvPicPr>
        <p:blipFill>
          <a:blip r:embed="rId6"/>
          <a:stretch>
            <a:fillRect/>
          </a:stretch>
        </p:blipFill>
        <p:spPr>
          <a:xfrm>
            <a:off x="172185" y="3431034"/>
            <a:ext cx="5508170" cy="2656673"/>
          </a:xfrm>
          <a:prstGeom prst="rect">
            <a:avLst/>
          </a:prstGeom>
        </p:spPr>
      </p:pic>
      <p:sp>
        <p:nvSpPr>
          <p:cNvPr id="20" name="Tekstiruutu 19">
            <a:extLst>
              <a:ext uri="{FF2B5EF4-FFF2-40B4-BE49-F238E27FC236}">
                <a16:creationId xmlns:a16="http://schemas.microsoft.com/office/drawing/2014/main" id="{AC2F8F12-4D11-4A08-F0DA-1A013F373B44}"/>
              </a:ext>
            </a:extLst>
          </p:cNvPr>
          <p:cNvSpPr txBox="1"/>
          <p:nvPr/>
        </p:nvSpPr>
        <p:spPr>
          <a:xfrm>
            <a:off x="1788557" y="3504800"/>
            <a:ext cx="2376264" cy="253916"/>
          </a:xfrm>
          <a:prstGeom prst="rect">
            <a:avLst/>
          </a:prstGeom>
          <a:solidFill>
            <a:schemeClr val="bg1"/>
          </a:solidFill>
        </p:spPr>
        <p:txBody>
          <a:bodyPr wrap="square" rtlCol="0">
            <a:spAutoFit/>
          </a:bodyPr>
          <a:lstStyle/>
          <a:p>
            <a:r>
              <a:rPr lang="fi-FI" sz="1050" b="1" dirty="0"/>
              <a:t>Tuorein syyskuu, yhteensä 29 400 kpl</a:t>
            </a:r>
            <a:endParaRPr lang="en-GB" sz="1050" b="1" dirty="0"/>
          </a:p>
        </p:txBody>
      </p:sp>
      <p:pic>
        <p:nvPicPr>
          <p:cNvPr id="7" name="Kuva 6">
            <a:extLst>
              <a:ext uri="{FF2B5EF4-FFF2-40B4-BE49-F238E27FC236}">
                <a16:creationId xmlns:a16="http://schemas.microsoft.com/office/drawing/2014/main" id="{2CEC84DF-D5E2-12DE-AD0A-B3B6841A3431}"/>
              </a:ext>
            </a:extLst>
          </p:cNvPr>
          <p:cNvPicPr>
            <a:picLocks noChangeAspect="1"/>
          </p:cNvPicPr>
          <p:nvPr/>
        </p:nvPicPr>
        <p:blipFill>
          <a:blip r:embed="rId7"/>
          <a:stretch>
            <a:fillRect/>
          </a:stretch>
        </p:blipFill>
        <p:spPr>
          <a:xfrm>
            <a:off x="2669343" y="4077072"/>
            <a:ext cx="3081764" cy="2083054"/>
          </a:xfrm>
          <a:prstGeom prst="rect">
            <a:avLst/>
          </a:prstGeom>
        </p:spPr>
      </p:pic>
    </p:spTree>
    <p:extLst>
      <p:ext uri="{BB962C8B-B14F-4D97-AF65-F5344CB8AC3E}">
        <p14:creationId xmlns:p14="http://schemas.microsoft.com/office/powerpoint/2010/main" val="589766188"/>
      </p:ext>
    </p:extLst>
  </p:cSld>
  <p:clrMapOvr>
    <a:masterClrMapping/>
  </p:clrMapOvr>
  <mc:AlternateContent xmlns:mc="http://schemas.openxmlformats.org/markup-compatibility/2006" xmlns:p14="http://schemas.microsoft.com/office/powerpoint/2010/main">
    <mc:Choice Requires="p14">
      <p:transition p14:dur="0"/>
    </mc:Choice>
    <mc:Fallback xmlns="">
      <p:transition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F12BADC8-89E3-FED8-795B-765A73878198}"/>
              </a:ext>
            </a:extLst>
          </p:cNvPr>
          <p:cNvPicPr>
            <a:picLocks noChangeAspect="1"/>
          </p:cNvPicPr>
          <p:nvPr/>
        </p:nvPicPr>
        <p:blipFill>
          <a:blip r:embed="rId3"/>
          <a:stretch>
            <a:fillRect/>
          </a:stretch>
        </p:blipFill>
        <p:spPr>
          <a:xfrm>
            <a:off x="293795" y="2033643"/>
            <a:ext cx="4506061" cy="3810194"/>
          </a:xfrm>
          <a:prstGeom prst="rect">
            <a:avLst/>
          </a:prstGeom>
        </p:spPr>
      </p:pic>
      <p:sp>
        <p:nvSpPr>
          <p:cNvPr id="2" name="Otsikko 1">
            <a:extLst>
              <a:ext uri="{FF2B5EF4-FFF2-40B4-BE49-F238E27FC236}">
                <a16:creationId xmlns:a16="http://schemas.microsoft.com/office/drawing/2014/main" id="{1A701E7E-BE5C-4C03-80CA-D468AE918034}"/>
              </a:ext>
            </a:extLst>
          </p:cNvPr>
          <p:cNvSpPr>
            <a:spLocks noGrp="1"/>
          </p:cNvSpPr>
          <p:nvPr>
            <p:ph type="title"/>
          </p:nvPr>
        </p:nvSpPr>
        <p:spPr>
          <a:xfrm>
            <a:off x="203684" y="754704"/>
            <a:ext cx="11784632" cy="1332335"/>
          </a:xfrm>
        </p:spPr>
        <p:txBody>
          <a:bodyPr/>
          <a:lstStyle/>
          <a:p>
            <a:pPr>
              <a:lnSpc>
                <a:spcPct val="100000"/>
              </a:lnSpc>
            </a:pPr>
            <a:r>
              <a:rPr lang="fi-FI" sz="3200" dirty="0">
                <a:solidFill>
                  <a:schemeClr val="accent1"/>
                </a:solidFill>
              </a:rPr>
              <a:t>Asuntomarkkinoilla jatkuvat vuokralaisen markkinat </a:t>
            </a:r>
            <a:br>
              <a:rPr lang="fi-FI" sz="3200" dirty="0">
                <a:solidFill>
                  <a:schemeClr val="accent1"/>
                </a:solidFill>
              </a:rPr>
            </a:br>
            <a:r>
              <a:rPr lang="fi-FI" sz="3200" dirty="0">
                <a:solidFill>
                  <a:schemeClr val="accent1"/>
                </a:solidFill>
              </a:rPr>
              <a:t>- </a:t>
            </a:r>
            <a:r>
              <a:rPr lang="fi-FI" sz="2000" dirty="0">
                <a:solidFill>
                  <a:schemeClr val="accent1"/>
                </a:solidFill>
              </a:rPr>
              <a:t>vuokra-asuntopula on poistunut nollakorkoaikana 2015…2022</a:t>
            </a:r>
            <a:br>
              <a:rPr lang="fi-FI" sz="2000" dirty="0">
                <a:solidFill>
                  <a:srgbClr val="FF0000"/>
                </a:solidFill>
              </a:rPr>
            </a:br>
            <a:r>
              <a:rPr lang="fi-FI" sz="2000" dirty="0">
                <a:solidFill>
                  <a:schemeClr val="accent1"/>
                </a:solidFill>
              </a:rPr>
              <a:t>- koko maan kasvusta 2/3on peräisin </a:t>
            </a:r>
            <a:r>
              <a:rPr lang="fi-FI" sz="2000" dirty="0" err="1">
                <a:solidFill>
                  <a:schemeClr val="accent1"/>
                </a:solidFill>
              </a:rPr>
              <a:t>PKS:lta</a:t>
            </a:r>
            <a:br>
              <a:rPr lang="fi-FI" sz="2000" dirty="0">
                <a:solidFill>
                  <a:schemeClr val="accent1"/>
                </a:solidFill>
              </a:rPr>
            </a:br>
            <a:br>
              <a:rPr lang="fi-FI" sz="3200" dirty="0">
                <a:solidFill>
                  <a:schemeClr val="accent1"/>
                </a:solidFill>
              </a:rPr>
            </a:br>
            <a:br>
              <a:rPr lang="fi-FI" sz="3200" dirty="0">
                <a:solidFill>
                  <a:schemeClr val="accent1"/>
                </a:solidFill>
              </a:rPr>
            </a:br>
            <a:endParaRPr lang="fi-FI" sz="3200" dirty="0">
              <a:solidFill>
                <a:schemeClr val="accent1"/>
              </a:solidFill>
            </a:endParaRPr>
          </a:p>
        </p:txBody>
      </p:sp>
      <p:sp>
        <p:nvSpPr>
          <p:cNvPr id="5" name="Päivämäärän paikkamerkki 4">
            <a:extLst>
              <a:ext uri="{FF2B5EF4-FFF2-40B4-BE49-F238E27FC236}">
                <a16:creationId xmlns:a16="http://schemas.microsoft.com/office/drawing/2014/main" id="{E9026CC2-25D4-49B0-B362-091921D2AE44}"/>
              </a:ext>
            </a:extLst>
          </p:cNvPr>
          <p:cNvSpPr>
            <a:spLocks noGrp="1"/>
          </p:cNvSpPr>
          <p:nvPr>
            <p:ph type="dt" sz="half" idx="10"/>
          </p:nvPr>
        </p:nvSpPr>
        <p:spPr>
          <a:xfrm>
            <a:off x="865780" y="6553018"/>
            <a:ext cx="1441450" cy="142875"/>
          </a:xfrm>
          <a:prstGeom prst="rect">
            <a:avLst/>
          </a:prstGeom>
        </p:spPr>
        <p:txBody>
          <a:bodyPr vert="horz" lIns="91440" tIns="7200" rIns="91440" bIns="7200" rtlCol="0" anchor="b" anchorCtr="0"/>
          <a:lstStyle>
            <a:defPPr>
              <a:defRPr lang="fi-FI"/>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1.11.2023</a:t>
            </a:r>
            <a:endParaRPr lang="en-US" sz="800" dirty="0"/>
          </a:p>
        </p:txBody>
      </p:sp>
      <p:sp>
        <p:nvSpPr>
          <p:cNvPr id="4" name="Alatunnisteen paikkamerkki 3">
            <a:extLst>
              <a:ext uri="{FF2B5EF4-FFF2-40B4-BE49-F238E27FC236}">
                <a16:creationId xmlns:a16="http://schemas.microsoft.com/office/drawing/2014/main" id="{EFDAD7BC-FCB8-7EC5-38AF-6E2EBFE12809}"/>
              </a:ext>
            </a:extLst>
          </p:cNvPr>
          <p:cNvSpPr>
            <a:spLocks noGrp="1"/>
          </p:cNvSpPr>
          <p:nvPr>
            <p:ph type="ftr" sz="quarter" idx="11"/>
          </p:nvPr>
        </p:nvSpPr>
        <p:spPr>
          <a:xfrm>
            <a:off x="2279650" y="6565907"/>
            <a:ext cx="5873750" cy="142875"/>
          </a:xfrm>
          <a:prstGeom prst="rect">
            <a:avLst/>
          </a:prstGeom>
        </p:spPr>
        <p:txBody>
          <a:bodyPr vert="horz" lIns="91440" tIns="7200" rIns="91440" bIns="7200" rtlCol="0" anchor="b" anchorCtr="0"/>
          <a:lstStyle>
            <a:defPPr>
              <a:defRPr lang="fi-FI"/>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a:t>Rakentamisen suhdannenäkymät, Pekka Pajakkala</a:t>
            </a:r>
            <a:endParaRPr lang="en-US" noProof="0" dirty="0"/>
          </a:p>
        </p:txBody>
      </p:sp>
      <p:sp>
        <p:nvSpPr>
          <p:cNvPr id="8" name="Dian numeron paikkamerkki 7">
            <a:extLst>
              <a:ext uri="{FF2B5EF4-FFF2-40B4-BE49-F238E27FC236}">
                <a16:creationId xmlns:a16="http://schemas.microsoft.com/office/drawing/2014/main" id="{4A7001FA-33C3-549D-D986-8D870C948B39}"/>
              </a:ext>
            </a:extLst>
          </p:cNvPr>
          <p:cNvSpPr>
            <a:spLocks noGrp="1"/>
          </p:cNvSpPr>
          <p:nvPr>
            <p:ph type="sldNum" sz="quarter" idx="12"/>
          </p:nvPr>
        </p:nvSpPr>
        <p:spPr>
          <a:xfrm>
            <a:off x="435464" y="6510508"/>
            <a:ext cx="359991" cy="142875"/>
          </a:xfrm>
          <a:prstGeom prst="rect">
            <a:avLst/>
          </a:prstGeom>
        </p:spPr>
        <p:txBody>
          <a:bodyPr vert="horz" lIns="91440" tIns="7200" rIns="91440" bIns="7200" rtlCol="0" anchor="b" anchorCtr="0"/>
          <a:lstStyle>
            <a:defPPr>
              <a:defRPr lang="fi-FI"/>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F57A71-91D3-4A55-B057-23E719EBC73D}" type="slidenum">
              <a:rPr lang="en-US" smtClean="0"/>
              <a:pPr/>
              <a:t>23</a:t>
            </a:fld>
            <a:endParaRPr lang="en-US" noProof="0" dirty="0"/>
          </a:p>
        </p:txBody>
      </p:sp>
      <p:sp>
        <p:nvSpPr>
          <p:cNvPr id="13" name="Tekstiruutu 12">
            <a:extLst>
              <a:ext uri="{FF2B5EF4-FFF2-40B4-BE49-F238E27FC236}">
                <a16:creationId xmlns:a16="http://schemas.microsoft.com/office/drawing/2014/main" id="{3B91134D-EB0C-9C94-539F-265D1F37651A}"/>
              </a:ext>
            </a:extLst>
          </p:cNvPr>
          <p:cNvSpPr txBox="1"/>
          <p:nvPr/>
        </p:nvSpPr>
        <p:spPr>
          <a:xfrm>
            <a:off x="149853" y="1496798"/>
            <a:ext cx="5236878" cy="830997"/>
          </a:xfrm>
          <a:prstGeom prst="rect">
            <a:avLst/>
          </a:prstGeom>
          <a:noFill/>
        </p:spPr>
        <p:txBody>
          <a:bodyPr wrap="square" rtlCol="0">
            <a:spAutoFit/>
          </a:bodyPr>
          <a:lstStyle/>
          <a:p>
            <a:r>
              <a:rPr lang="fi-FI" sz="1600" dirty="0"/>
              <a:t>Vuokralle tarjolla olevien vapaarahoitteisten kerrostaloasuntojen määrä</a:t>
            </a:r>
          </a:p>
          <a:p>
            <a:pPr algn="ctr"/>
            <a:r>
              <a:rPr lang="fi-FI" sz="1600" dirty="0"/>
              <a:t>Tuorein syyskuu 2023</a:t>
            </a:r>
            <a:endParaRPr lang="en-GB" sz="1600" dirty="0"/>
          </a:p>
        </p:txBody>
      </p:sp>
      <p:sp>
        <p:nvSpPr>
          <p:cNvPr id="31" name="Tekstiruutu 30">
            <a:extLst>
              <a:ext uri="{FF2B5EF4-FFF2-40B4-BE49-F238E27FC236}">
                <a16:creationId xmlns:a16="http://schemas.microsoft.com/office/drawing/2014/main" id="{A6306EE2-F3FF-3E31-728B-4256B9C4D0F2}"/>
              </a:ext>
            </a:extLst>
          </p:cNvPr>
          <p:cNvSpPr txBox="1"/>
          <p:nvPr/>
        </p:nvSpPr>
        <p:spPr>
          <a:xfrm>
            <a:off x="639867" y="4797152"/>
            <a:ext cx="4153253" cy="276999"/>
          </a:xfrm>
          <a:prstGeom prst="rect">
            <a:avLst/>
          </a:prstGeom>
          <a:noFill/>
        </p:spPr>
        <p:txBody>
          <a:bodyPr wrap="none" rtlCol="0">
            <a:spAutoFit/>
          </a:bodyPr>
          <a:lstStyle/>
          <a:p>
            <a:r>
              <a:rPr lang="fi-FI" sz="1200" dirty="0"/>
              <a:t>Opiskelijoiden tulo nyt syksyllä ei näkynyt </a:t>
            </a:r>
            <a:r>
              <a:rPr lang="fi-FI" sz="1200" dirty="0" err="1"/>
              <a:t>PKS:lla</a:t>
            </a:r>
            <a:r>
              <a:rPr lang="fi-FI" sz="1200" dirty="0"/>
              <a:t> vähenemisenä</a:t>
            </a:r>
            <a:endParaRPr lang="en-GB" sz="1200" dirty="0"/>
          </a:p>
        </p:txBody>
      </p:sp>
      <p:cxnSp>
        <p:nvCxnSpPr>
          <p:cNvPr id="7" name="Suora yhdysviiva 6">
            <a:extLst>
              <a:ext uri="{FF2B5EF4-FFF2-40B4-BE49-F238E27FC236}">
                <a16:creationId xmlns:a16="http://schemas.microsoft.com/office/drawing/2014/main" id="{D12DB217-46AA-A328-60AD-365864653CE6}"/>
              </a:ext>
            </a:extLst>
          </p:cNvPr>
          <p:cNvCxnSpPr>
            <a:cxnSpLocks/>
          </p:cNvCxnSpPr>
          <p:nvPr/>
        </p:nvCxnSpPr>
        <p:spPr>
          <a:xfrm flipV="1">
            <a:off x="794701" y="2423105"/>
            <a:ext cx="3789131" cy="813049"/>
          </a:xfrm>
          <a:prstGeom prst="line">
            <a:avLst/>
          </a:prstGeom>
          <a:ln w="254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pic>
        <p:nvPicPr>
          <p:cNvPr id="9" name="Kuva 8">
            <a:extLst>
              <a:ext uri="{FF2B5EF4-FFF2-40B4-BE49-F238E27FC236}">
                <a16:creationId xmlns:a16="http://schemas.microsoft.com/office/drawing/2014/main" id="{ACE75D70-96A2-CD37-B7D2-76A6E469DE4C}"/>
              </a:ext>
            </a:extLst>
          </p:cNvPr>
          <p:cNvPicPr>
            <a:picLocks noChangeAspect="1"/>
          </p:cNvPicPr>
          <p:nvPr/>
        </p:nvPicPr>
        <p:blipFill>
          <a:blip r:embed="rId4"/>
          <a:stretch>
            <a:fillRect/>
          </a:stretch>
        </p:blipFill>
        <p:spPr>
          <a:xfrm>
            <a:off x="5599555" y="1715245"/>
            <a:ext cx="6512520" cy="4128592"/>
          </a:xfrm>
          <a:prstGeom prst="rect">
            <a:avLst/>
          </a:prstGeom>
        </p:spPr>
      </p:pic>
      <p:sp>
        <p:nvSpPr>
          <p:cNvPr id="10" name="Tekstiruutu 9">
            <a:extLst>
              <a:ext uri="{FF2B5EF4-FFF2-40B4-BE49-F238E27FC236}">
                <a16:creationId xmlns:a16="http://schemas.microsoft.com/office/drawing/2014/main" id="{6D1525F3-5A8E-B294-DBEF-83A27B5B80E6}"/>
              </a:ext>
            </a:extLst>
          </p:cNvPr>
          <p:cNvSpPr txBox="1"/>
          <p:nvPr/>
        </p:nvSpPr>
        <p:spPr>
          <a:xfrm>
            <a:off x="11205682" y="2492896"/>
            <a:ext cx="1039067" cy="2462213"/>
          </a:xfrm>
          <a:prstGeom prst="rect">
            <a:avLst/>
          </a:prstGeom>
          <a:noFill/>
        </p:spPr>
        <p:txBody>
          <a:bodyPr wrap="none" rtlCol="0">
            <a:spAutoFit/>
          </a:bodyPr>
          <a:lstStyle/>
          <a:p>
            <a:r>
              <a:rPr lang="fi-FI" sz="1400" dirty="0" err="1"/>
              <a:t>Hki</a:t>
            </a:r>
            <a:endParaRPr lang="fi-FI" sz="1400" dirty="0"/>
          </a:p>
          <a:p>
            <a:endParaRPr lang="fi-FI" sz="1400" dirty="0"/>
          </a:p>
          <a:p>
            <a:endParaRPr lang="fi-FI" sz="1400" dirty="0"/>
          </a:p>
          <a:p>
            <a:r>
              <a:rPr lang="fi-FI" sz="1400" dirty="0"/>
              <a:t>Espoo</a:t>
            </a:r>
          </a:p>
          <a:p>
            <a:endParaRPr lang="fi-FI" sz="1400" dirty="0"/>
          </a:p>
          <a:p>
            <a:r>
              <a:rPr lang="fi-FI" sz="1400" dirty="0"/>
              <a:t>Vantaa</a:t>
            </a:r>
          </a:p>
          <a:p>
            <a:r>
              <a:rPr lang="fi-FI" sz="1400" dirty="0"/>
              <a:t>Tre</a:t>
            </a:r>
          </a:p>
          <a:p>
            <a:r>
              <a:rPr lang="fi-FI" sz="1400" dirty="0"/>
              <a:t>Tku</a:t>
            </a:r>
          </a:p>
          <a:p>
            <a:r>
              <a:rPr lang="fi-FI" sz="1400" dirty="0"/>
              <a:t>                </a:t>
            </a:r>
            <a:r>
              <a:rPr lang="fi-FI" sz="1400" dirty="0" err="1"/>
              <a:t>Ou</a:t>
            </a:r>
            <a:endParaRPr lang="fi-FI" sz="1400" dirty="0"/>
          </a:p>
          <a:p>
            <a:r>
              <a:rPr lang="fi-FI" sz="1400" dirty="0"/>
              <a:t>                 </a:t>
            </a:r>
            <a:r>
              <a:rPr lang="fi-FI" sz="1400" dirty="0" err="1"/>
              <a:t>Jk</a:t>
            </a:r>
            <a:endParaRPr lang="fi-FI" sz="1400" dirty="0"/>
          </a:p>
          <a:p>
            <a:r>
              <a:rPr lang="fi-FI" sz="1400" dirty="0"/>
              <a:t>Kuopio</a:t>
            </a:r>
            <a:endParaRPr lang="en-GB" sz="1400" dirty="0"/>
          </a:p>
        </p:txBody>
      </p:sp>
      <p:sp>
        <p:nvSpPr>
          <p:cNvPr id="11" name="Tekstiruutu 10">
            <a:extLst>
              <a:ext uri="{FF2B5EF4-FFF2-40B4-BE49-F238E27FC236}">
                <a16:creationId xmlns:a16="http://schemas.microsoft.com/office/drawing/2014/main" id="{5A340B9B-75C5-75E2-0B86-A2B1B984A516}"/>
              </a:ext>
            </a:extLst>
          </p:cNvPr>
          <p:cNvSpPr txBox="1"/>
          <p:nvPr/>
        </p:nvSpPr>
        <p:spPr>
          <a:xfrm>
            <a:off x="6225827" y="5807526"/>
            <a:ext cx="6099072" cy="738664"/>
          </a:xfrm>
          <a:prstGeom prst="rect">
            <a:avLst/>
          </a:prstGeom>
          <a:noFill/>
        </p:spPr>
        <p:txBody>
          <a:bodyPr wrap="square" rtlCol="0">
            <a:spAutoFit/>
          </a:bodyPr>
          <a:lstStyle/>
          <a:p>
            <a:r>
              <a:rPr lang="fi-FI" sz="1400" dirty="0"/>
              <a:t>Useissa kaupungeissa tarjonta on kasvanut taas loppukesän vilkkaan kysyntäkauden jälkeen, koska hankkeita on aloitettu todella paljon v. 2022.</a:t>
            </a:r>
          </a:p>
          <a:p>
            <a:r>
              <a:rPr lang="fi-FI" sz="1400" dirty="0"/>
              <a:t>Näitä ovat Vantaa, Tre, Turku, Oulu ja Jyväskylä.</a:t>
            </a:r>
            <a:endParaRPr lang="en-GB" sz="1400" dirty="0"/>
          </a:p>
        </p:txBody>
      </p:sp>
      <p:sp>
        <p:nvSpPr>
          <p:cNvPr id="14" name="Tekstiruutu 13">
            <a:extLst>
              <a:ext uri="{FF2B5EF4-FFF2-40B4-BE49-F238E27FC236}">
                <a16:creationId xmlns:a16="http://schemas.microsoft.com/office/drawing/2014/main" id="{AB494AB9-E0D5-FBAA-0B12-9E64DCA2A8BB}"/>
              </a:ext>
            </a:extLst>
          </p:cNvPr>
          <p:cNvSpPr txBox="1"/>
          <p:nvPr/>
        </p:nvSpPr>
        <p:spPr>
          <a:xfrm>
            <a:off x="4583832" y="2095367"/>
            <a:ext cx="1312725" cy="2473360"/>
          </a:xfrm>
          <a:prstGeom prst="rect">
            <a:avLst/>
          </a:prstGeom>
          <a:noFill/>
        </p:spPr>
        <p:txBody>
          <a:bodyPr wrap="square" lIns="72000" tIns="36000" rIns="72000" bIns="36000" rtlCol="0">
            <a:spAutoFit/>
          </a:bodyPr>
          <a:lstStyle/>
          <a:p>
            <a:endParaRPr lang="fi-FI" sz="1200" dirty="0">
              <a:solidFill>
                <a:schemeClr val="accent1"/>
              </a:solidFill>
            </a:endParaRPr>
          </a:p>
          <a:p>
            <a:r>
              <a:rPr lang="fi-FI" sz="1200" dirty="0">
                <a:solidFill>
                  <a:schemeClr val="accent1"/>
                </a:solidFill>
              </a:rPr>
              <a:t>KOKO MAA</a:t>
            </a:r>
          </a:p>
          <a:p>
            <a:r>
              <a:rPr lang="fi-FI" sz="1200" dirty="0">
                <a:solidFill>
                  <a:schemeClr val="accent1"/>
                </a:solidFill>
              </a:rPr>
              <a:t>17 100 as.</a:t>
            </a:r>
          </a:p>
          <a:p>
            <a:r>
              <a:rPr lang="fi-FI" sz="1200" dirty="0">
                <a:solidFill>
                  <a:schemeClr val="accent1"/>
                </a:solidFill>
              </a:rPr>
              <a:t>Kasvua n. 45 %, </a:t>
            </a:r>
          </a:p>
          <a:p>
            <a:r>
              <a:rPr lang="fi-FI" sz="1200" dirty="0">
                <a:solidFill>
                  <a:schemeClr val="accent1"/>
                </a:solidFill>
              </a:rPr>
              <a:t>n. 6 000 as.</a:t>
            </a:r>
          </a:p>
          <a:p>
            <a:endParaRPr lang="fi-FI" sz="1200" dirty="0">
              <a:solidFill>
                <a:schemeClr val="accent1"/>
              </a:solidFill>
            </a:endParaRPr>
          </a:p>
          <a:p>
            <a:endParaRPr lang="fi-FI" sz="1200" dirty="0">
              <a:solidFill>
                <a:schemeClr val="accent1"/>
              </a:solidFill>
            </a:endParaRPr>
          </a:p>
          <a:p>
            <a:endParaRPr lang="fi-FI" sz="1200" dirty="0">
              <a:solidFill>
                <a:srgbClr val="F19B61"/>
              </a:solidFill>
            </a:endParaRPr>
          </a:p>
          <a:p>
            <a:endParaRPr lang="fi-FI" sz="1200" dirty="0">
              <a:solidFill>
                <a:srgbClr val="F19B61"/>
              </a:solidFill>
            </a:endParaRPr>
          </a:p>
          <a:p>
            <a:r>
              <a:rPr lang="fi-FI" sz="1200" dirty="0">
                <a:solidFill>
                  <a:srgbClr val="F19B61"/>
                </a:solidFill>
              </a:rPr>
              <a:t>PKS</a:t>
            </a:r>
          </a:p>
          <a:p>
            <a:r>
              <a:rPr lang="en-GB" sz="1200" dirty="0">
                <a:solidFill>
                  <a:srgbClr val="F19B61"/>
                </a:solidFill>
              </a:rPr>
              <a:t>8 200 as.</a:t>
            </a:r>
          </a:p>
          <a:p>
            <a:r>
              <a:rPr lang="en-GB" sz="1200" dirty="0" err="1">
                <a:solidFill>
                  <a:srgbClr val="F19B61"/>
                </a:solidFill>
              </a:rPr>
              <a:t>Kasvua</a:t>
            </a:r>
            <a:r>
              <a:rPr lang="en-GB" sz="1200" dirty="0">
                <a:solidFill>
                  <a:srgbClr val="F19B61"/>
                </a:solidFill>
              </a:rPr>
              <a:t> n. 100 %, </a:t>
            </a:r>
          </a:p>
          <a:p>
            <a:r>
              <a:rPr lang="en-GB" sz="1200" dirty="0">
                <a:solidFill>
                  <a:srgbClr val="F19B61"/>
                </a:solidFill>
              </a:rPr>
              <a:t>4 000 as.</a:t>
            </a:r>
          </a:p>
        </p:txBody>
      </p:sp>
      <p:sp>
        <p:nvSpPr>
          <p:cNvPr id="15" name="Tekstiruutu 14">
            <a:extLst>
              <a:ext uri="{FF2B5EF4-FFF2-40B4-BE49-F238E27FC236}">
                <a16:creationId xmlns:a16="http://schemas.microsoft.com/office/drawing/2014/main" id="{9252F28E-F2DB-FB19-77C6-75D544A15254}"/>
              </a:ext>
            </a:extLst>
          </p:cNvPr>
          <p:cNvSpPr txBox="1"/>
          <p:nvPr/>
        </p:nvSpPr>
        <p:spPr>
          <a:xfrm>
            <a:off x="5733711" y="2100864"/>
            <a:ext cx="6164494" cy="369332"/>
          </a:xfrm>
          <a:prstGeom prst="rect">
            <a:avLst/>
          </a:prstGeom>
          <a:noFill/>
        </p:spPr>
        <p:txBody>
          <a:bodyPr wrap="square">
            <a:spAutoFit/>
          </a:bodyPr>
          <a:lstStyle/>
          <a:p>
            <a:pPr algn="ctr"/>
            <a:r>
              <a:rPr lang="fi-FI" sz="1800" dirty="0"/>
              <a:t>Tuorein syyskuu 2023</a:t>
            </a:r>
            <a:endParaRPr lang="en-GB" sz="1800" dirty="0"/>
          </a:p>
        </p:txBody>
      </p:sp>
    </p:spTree>
    <p:extLst>
      <p:ext uri="{BB962C8B-B14F-4D97-AF65-F5344CB8AC3E}">
        <p14:creationId xmlns:p14="http://schemas.microsoft.com/office/powerpoint/2010/main" val="31770136"/>
      </p:ext>
    </p:extLst>
  </p:cSld>
  <p:clrMapOvr>
    <a:masterClrMapping/>
  </p:clrMapOvr>
  <mc:AlternateContent xmlns:mc="http://schemas.openxmlformats.org/markup-compatibility/2006" xmlns:p14="http://schemas.microsoft.com/office/powerpoint/2010/main">
    <mc:Choice Requires="p14">
      <p:transition p14:dur="0"/>
    </mc:Choice>
    <mc:Fallback xmlns="">
      <p:transition advTm="2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39E0120-98D1-C469-C1C3-E0019677CC07}"/>
              </a:ext>
            </a:extLst>
          </p:cNvPr>
          <p:cNvPicPr>
            <a:picLocks noChangeAspect="1"/>
          </p:cNvPicPr>
          <p:nvPr/>
        </p:nvPicPr>
        <p:blipFill>
          <a:blip r:embed="rId3"/>
          <a:stretch>
            <a:fillRect/>
          </a:stretch>
        </p:blipFill>
        <p:spPr>
          <a:xfrm>
            <a:off x="1103446" y="291471"/>
            <a:ext cx="9507014" cy="6000549"/>
          </a:xfrm>
          <a:prstGeom prst="rect">
            <a:avLst/>
          </a:prstGeom>
        </p:spPr>
      </p:pic>
      <p:sp>
        <p:nvSpPr>
          <p:cNvPr id="2" name="Date Placeholder 1"/>
          <p:cNvSpPr>
            <a:spLocks noGrp="1"/>
          </p:cNvSpPr>
          <p:nvPr>
            <p:ph type="dt" sz="half" idx="10"/>
          </p:nvPr>
        </p:nvSpPr>
        <p:spPr/>
        <p:txBody>
          <a:bodyPr/>
          <a:lstStyle/>
          <a:p>
            <a:r>
              <a:rPr lang="en-US" noProof="0"/>
              <a:t>1.11.2023</a:t>
            </a:r>
            <a:endParaRPr lang="en-US" noProof="0" dirty="0"/>
          </a:p>
        </p:txBody>
      </p:sp>
      <p:sp>
        <p:nvSpPr>
          <p:cNvPr id="3" name="Footer Placeholder 2"/>
          <p:cNvSpPr>
            <a:spLocks noGrp="1"/>
          </p:cNvSpPr>
          <p:nvPr>
            <p:ph type="ftr" sz="quarter" idx="11"/>
          </p:nvPr>
        </p:nvSpPr>
        <p:spPr/>
        <p:txBody>
          <a:bodyPr/>
          <a:lstStyle/>
          <a:p>
            <a:r>
              <a:rPr lang="fi-FI" noProof="0"/>
              <a:t>Rakentamisen suhdannenäkymät, Pekka Pajakkala</a:t>
            </a:r>
            <a:endParaRPr lang="en-US" noProof="0" dirty="0"/>
          </a:p>
        </p:txBody>
      </p:sp>
      <p:sp>
        <p:nvSpPr>
          <p:cNvPr id="5" name="Tekstiruutu 4"/>
          <p:cNvSpPr txBox="1"/>
          <p:nvPr/>
        </p:nvSpPr>
        <p:spPr>
          <a:xfrm>
            <a:off x="8622781" y="4581128"/>
            <a:ext cx="1396344" cy="738664"/>
          </a:xfrm>
          <a:prstGeom prst="rect">
            <a:avLst/>
          </a:prstGeom>
          <a:noFill/>
        </p:spPr>
        <p:txBody>
          <a:bodyPr wrap="none" rtlCol="0">
            <a:spAutoFit/>
          </a:bodyPr>
          <a:lstStyle/>
          <a:p>
            <a:r>
              <a:rPr lang="fi-FI" sz="1400" b="1" dirty="0">
                <a:solidFill>
                  <a:srgbClr val="1F7BB6"/>
                </a:solidFill>
              </a:rPr>
              <a:t>Suomen asunto-</a:t>
            </a:r>
          </a:p>
          <a:p>
            <a:r>
              <a:rPr lang="fi-FI" sz="1400" b="1" dirty="0">
                <a:solidFill>
                  <a:srgbClr val="1F7BB6"/>
                </a:solidFill>
              </a:rPr>
              <a:t>tuotantotarve</a:t>
            </a:r>
          </a:p>
          <a:p>
            <a:endParaRPr lang="fi-FI" sz="1400" b="1" dirty="0">
              <a:solidFill>
                <a:srgbClr val="1F7BB6"/>
              </a:solidFill>
            </a:endParaRPr>
          </a:p>
        </p:txBody>
      </p:sp>
      <p:sp>
        <p:nvSpPr>
          <p:cNvPr id="9" name="Tekstiruutu 8"/>
          <p:cNvSpPr txBox="1"/>
          <p:nvPr/>
        </p:nvSpPr>
        <p:spPr>
          <a:xfrm>
            <a:off x="7964684" y="2768526"/>
            <a:ext cx="1356269" cy="523220"/>
          </a:xfrm>
          <a:prstGeom prst="rect">
            <a:avLst/>
          </a:prstGeom>
          <a:noFill/>
        </p:spPr>
        <p:txBody>
          <a:bodyPr wrap="none" rtlCol="0">
            <a:spAutoFit/>
          </a:bodyPr>
          <a:lstStyle/>
          <a:p>
            <a:r>
              <a:rPr lang="fi-FI" sz="1400" b="1" dirty="0">
                <a:solidFill>
                  <a:srgbClr val="FFC000"/>
                </a:solidFill>
              </a:rPr>
              <a:t>Ruotsin asunto-</a:t>
            </a:r>
          </a:p>
          <a:p>
            <a:r>
              <a:rPr lang="fi-FI" sz="1400" b="1" dirty="0">
                <a:solidFill>
                  <a:srgbClr val="FFC000"/>
                </a:solidFill>
              </a:rPr>
              <a:t>tuotantotarve</a:t>
            </a:r>
          </a:p>
        </p:txBody>
      </p:sp>
      <p:sp>
        <p:nvSpPr>
          <p:cNvPr id="4" name="Dian numeron paikkamerkki 3">
            <a:extLst>
              <a:ext uri="{FF2B5EF4-FFF2-40B4-BE49-F238E27FC236}">
                <a16:creationId xmlns:a16="http://schemas.microsoft.com/office/drawing/2014/main" id="{7725818D-8198-4C2F-8D86-B8A23A07F762}"/>
              </a:ext>
            </a:extLst>
          </p:cNvPr>
          <p:cNvSpPr>
            <a:spLocks noGrp="1"/>
          </p:cNvSpPr>
          <p:nvPr>
            <p:ph type="sldNum" sz="quarter" idx="12"/>
          </p:nvPr>
        </p:nvSpPr>
        <p:spPr/>
        <p:txBody>
          <a:bodyPr/>
          <a:lstStyle/>
          <a:p>
            <a:fld id="{18F57A71-91D3-4A55-B057-23E719EBC73D}" type="slidenum">
              <a:rPr lang="en-US" noProof="0" smtClean="0"/>
              <a:pPr/>
              <a:t>24</a:t>
            </a:fld>
            <a:endParaRPr lang="en-US" noProof="0"/>
          </a:p>
        </p:txBody>
      </p:sp>
      <p:sp>
        <p:nvSpPr>
          <p:cNvPr id="6" name="Rounded Rectangular Callout 14"/>
          <p:cNvSpPr/>
          <p:nvPr/>
        </p:nvSpPr>
        <p:spPr>
          <a:xfrm>
            <a:off x="6359352" y="1021299"/>
            <a:ext cx="5832648" cy="1513881"/>
          </a:xfrm>
          <a:prstGeom prst="wedgeRoundRectCallout">
            <a:avLst>
              <a:gd name="adj1" fmla="val 16484"/>
              <a:gd name="adj2" fmla="val 50182"/>
              <a:gd name="adj3" fmla="val 1666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solidFill>
                  <a:srgbClr val="1F7BB6"/>
                </a:solidFill>
              </a:rPr>
              <a:t>Suomessa on viime vuosina rakennettu asuntoja selvästi tarvetta enemmän. Sekä ammattisijoittajat että kuluttajat ovat olleet voimakkaan kiinnostuneita asuntosijoittamisesta ja myös kuluttajilla on ollut erittäin vahva asunnon ostovoima. Viimeisen vuoden aikana sijoittajien kiinnostus on romahtanut. Myös kuluttajien asunnon ostoaikeet laskivat Ukrainan sodan ja korkojen nousun myötä ja aikeet ovat yhä huhtikuussa 2023 alhaiset. Lähivuosina asuntotuotanto laskee, mutta pysynee yhä tarpeen yläpuolella. Ruotsissa asuntotuotanto nousi viime vuonna, mutta on yhä tuotantotarpeen alapuolella. </a:t>
            </a:r>
          </a:p>
        </p:txBody>
      </p:sp>
    </p:spTree>
    <p:extLst>
      <p:ext uri="{BB962C8B-B14F-4D97-AF65-F5344CB8AC3E}">
        <p14:creationId xmlns:p14="http://schemas.microsoft.com/office/powerpoint/2010/main" val="1660918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C58767-235C-5E71-D70A-2AB66B6D99F8}"/>
              </a:ext>
            </a:extLst>
          </p:cNvPr>
          <p:cNvSpPr>
            <a:spLocks noGrp="1"/>
          </p:cNvSpPr>
          <p:nvPr>
            <p:ph type="title"/>
          </p:nvPr>
        </p:nvSpPr>
        <p:spPr>
          <a:xfrm>
            <a:off x="138808" y="400501"/>
            <a:ext cx="12053192" cy="1152525"/>
          </a:xfrm>
        </p:spPr>
        <p:txBody>
          <a:bodyPr/>
          <a:lstStyle/>
          <a:p>
            <a:pPr>
              <a:lnSpc>
                <a:spcPct val="100000"/>
              </a:lnSpc>
            </a:pPr>
            <a:r>
              <a:rPr lang="fi-FI" sz="3200" dirty="0"/>
              <a:t>Asuntojen hintojen lasku on kääntynyt pieneen kasvuun elokuussa 2023</a:t>
            </a:r>
            <a:br>
              <a:rPr lang="fi-FI" dirty="0"/>
            </a:br>
            <a:r>
              <a:rPr lang="fi-FI" sz="3200" dirty="0"/>
              <a:t>- uusien ja vanhojen asuntojen hintaero on poikkeuksellisen suuri</a:t>
            </a:r>
            <a:br>
              <a:rPr lang="fi-FI" dirty="0"/>
            </a:br>
            <a:endParaRPr lang="en-GB" dirty="0"/>
          </a:p>
        </p:txBody>
      </p:sp>
      <p:sp>
        <p:nvSpPr>
          <p:cNvPr id="3" name="Date Placeholder 2">
            <a:extLst>
              <a:ext uri="{FF2B5EF4-FFF2-40B4-BE49-F238E27FC236}">
                <a16:creationId xmlns:a16="http://schemas.microsoft.com/office/drawing/2014/main" id="{05DE0AF4-F208-CFCA-7BFE-D5129535EFA3}"/>
              </a:ext>
            </a:extLst>
          </p:cNvPr>
          <p:cNvSpPr>
            <a:spLocks noGrp="1"/>
          </p:cNvSpPr>
          <p:nvPr>
            <p:ph type="dt" sz="half" idx="10"/>
          </p:nvPr>
        </p:nvSpPr>
        <p:spPr>
          <a:xfrm>
            <a:off x="1103446" y="6309320"/>
            <a:ext cx="1056117" cy="215900"/>
          </a:xfrm>
          <a:prstGeom prst="rect">
            <a:avLst/>
          </a:prstGeom>
        </p:spPr>
        <p:txBody>
          <a:bodyPr vert="horz" lIns="91440" tIns="7200" rIns="91440" bIns="7200" rtlCol="0" anchor="b" anchorCtr="0"/>
          <a:lstStyle>
            <a:defPPr>
              <a:defRPr lang="fi-FI"/>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1.11.2023</a:t>
            </a:r>
            <a:endParaRPr lang="en-US" noProof="0" dirty="0"/>
          </a:p>
        </p:txBody>
      </p:sp>
      <p:sp>
        <p:nvSpPr>
          <p:cNvPr id="4" name="Footer Placeholder 3">
            <a:extLst>
              <a:ext uri="{FF2B5EF4-FFF2-40B4-BE49-F238E27FC236}">
                <a16:creationId xmlns:a16="http://schemas.microsoft.com/office/drawing/2014/main" id="{791523CF-B0E1-E241-2C2F-E08EAC989225}"/>
              </a:ext>
            </a:extLst>
          </p:cNvPr>
          <p:cNvSpPr>
            <a:spLocks noGrp="1"/>
          </p:cNvSpPr>
          <p:nvPr>
            <p:ph type="ftr" sz="quarter" idx="11"/>
          </p:nvPr>
        </p:nvSpPr>
        <p:spPr>
          <a:xfrm>
            <a:off x="2159563" y="6309320"/>
            <a:ext cx="6912768" cy="216024"/>
          </a:xfrm>
          <a:prstGeom prst="rect">
            <a:avLst/>
          </a:prstGeom>
        </p:spPr>
        <p:txBody>
          <a:bodyPr vert="horz" lIns="91440" tIns="7200" rIns="91440" bIns="7200" rtlCol="0" anchor="b" anchorCtr="0"/>
          <a:lstStyle>
            <a:defPPr>
              <a:defRPr lang="fi-FI"/>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a:t>Rakentamisen suhdannenäkymät, Pekka Pajakkala</a:t>
            </a:r>
            <a:endParaRPr lang="en-US" noProof="0" dirty="0"/>
          </a:p>
        </p:txBody>
      </p:sp>
      <p:sp>
        <p:nvSpPr>
          <p:cNvPr id="5" name="Slide Number Placeholder 4">
            <a:extLst>
              <a:ext uri="{FF2B5EF4-FFF2-40B4-BE49-F238E27FC236}">
                <a16:creationId xmlns:a16="http://schemas.microsoft.com/office/drawing/2014/main" id="{ADA93474-0899-141F-9ABD-3882389C6DB1}"/>
              </a:ext>
            </a:extLst>
          </p:cNvPr>
          <p:cNvSpPr>
            <a:spLocks noGrp="1"/>
          </p:cNvSpPr>
          <p:nvPr>
            <p:ph type="sldNum" sz="quarter" idx="12"/>
          </p:nvPr>
        </p:nvSpPr>
        <p:spPr/>
        <p:txBody>
          <a:bodyPr/>
          <a:lstStyle/>
          <a:p>
            <a:fld id="{18F57A71-91D3-4A55-B057-23E719EBC73D}" type="slidenum">
              <a:rPr lang="en-US" noProof="0" smtClean="0"/>
              <a:pPr/>
              <a:t>25</a:t>
            </a:fld>
            <a:endParaRPr lang="en-US" noProof="0"/>
          </a:p>
        </p:txBody>
      </p:sp>
      <p:pic>
        <p:nvPicPr>
          <p:cNvPr id="6" name="Kuva 5">
            <a:extLst>
              <a:ext uri="{FF2B5EF4-FFF2-40B4-BE49-F238E27FC236}">
                <a16:creationId xmlns:a16="http://schemas.microsoft.com/office/drawing/2014/main" id="{81F47677-3786-3BA0-EE31-4EDDC04B07F1}"/>
              </a:ext>
            </a:extLst>
          </p:cNvPr>
          <p:cNvPicPr>
            <a:picLocks noChangeAspect="1"/>
          </p:cNvPicPr>
          <p:nvPr/>
        </p:nvPicPr>
        <p:blipFill>
          <a:blip r:embed="rId2"/>
          <a:stretch>
            <a:fillRect/>
          </a:stretch>
        </p:blipFill>
        <p:spPr>
          <a:xfrm>
            <a:off x="191344" y="2190092"/>
            <a:ext cx="5040560" cy="3352797"/>
          </a:xfrm>
          <a:prstGeom prst="rect">
            <a:avLst/>
          </a:prstGeom>
        </p:spPr>
      </p:pic>
      <p:pic>
        <p:nvPicPr>
          <p:cNvPr id="7" name="Kuva 6">
            <a:extLst>
              <a:ext uri="{FF2B5EF4-FFF2-40B4-BE49-F238E27FC236}">
                <a16:creationId xmlns:a16="http://schemas.microsoft.com/office/drawing/2014/main" id="{3F9CA74A-79C4-1EAE-86F0-C1CF8D195EB0}"/>
              </a:ext>
            </a:extLst>
          </p:cNvPr>
          <p:cNvPicPr>
            <a:picLocks noChangeAspect="1"/>
          </p:cNvPicPr>
          <p:nvPr/>
        </p:nvPicPr>
        <p:blipFill>
          <a:blip r:embed="rId3"/>
          <a:stretch>
            <a:fillRect/>
          </a:stretch>
        </p:blipFill>
        <p:spPr>
          <a:xfrm>
            <a:off x="5375920" y="2190092"/>
            <a:ext cx="6365112" cy="3280893"/>
          </a:xfrm>
          <a:prstGeom prst="rect">
            <a:avLst/>
          </a:prstGeom>
        </p:spPr>
      </p:pic>
      <p:cxnSp>
        <p:nvCxnSpPr>
          <p:cNvPr id="8" name="Suora nuoliyhdysviiva 7">
            <a:extLst>
              <a:ext uri="{FF2B5EF4-FFF2-40B4-BE49-F238E27FC236}">
                <a16:creationId xmlns:a16="http://schemas.microsoft.com/office/drawing/2014/main" id="{25E85D7B-AA41-6FE4-6D01-B9FA5139B43E}"/>
              </a:ext>
            </a:extLst>
          </p:cNvPr>
          <p:cNvCxnSpPr>
            <a:cxnSpLocks/>
          </p:cNvCxnSpPr>
          <p:nvPr/>
        </p:nvCxnSpPr>
        <p:spPr>
          <a:xfrm>
            <a:off x="10920536" y="3335168"/>
            <a:ext cx="0" cy="1173952"/>
          </a:xfrm>
          <a:prstGeom prst="straightConnector1">
            <a:avLst/>
          </a:prstGeom>
          <a:ln w="34925">
            <a:solidFill>
              <a:srgbClr val="FF000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kstiruutu 11">
            <a:extLst>
              <a:ext uri="{FF2B5EF4-FFF2-40B4-BE49-F238E27FC236}">
                <a16:creationId xmlns:a16="http://schemas.microsoft.com/office/drawing/2014/main" id="{18BD4788-1951-DFF1-D19C-A379FC150491}"/>
              </a:ext>
            </a:extLst>
          </p:cNvPr>
          <p:cNvSpPr txBox="1"/>
          <p:nvPr/>
        </p:nvSpPr>
        <p:spPr>
          <a:xfrm>
            <a:off x="10920536" y="3851626"/>
            <a:ext cx="587020" cy="338554"/>
          </a:xfrm>
          <a:prstGeom prst="rect">
            <a:avLst/>
          </a:prstGeom>
          <a:noFill/>
        </p:spPr>
        <p:txBody>
          <a:bodyPr wrap="none" rtlCol="0">
            <a:spAutoFit/>
          </a:bodyPr>
          <a:lstStyle/>
          <a:p>
            <a:r>
              <a:rPr lang="fi-FI" sz="1600" dirty="0"/>
              <a:t>25 %</a:t>
            </a:r>
            <a:endParaRPr lang="en-GB" sz="1600" dirty="0"/>
          </a:p>
        </p:txBody>
      </p:sp>
      <p:sp>
        <p:nvSpPr>
          <p:cNvPr id="13" name="Tekstiruutu 12">
            <a:extLst>
              <a:ext uri="{FF2B5EF4-FFF2-40B4-BE49-F238E27FC236}">
                <a16:creationId xmlns:a16="http://schemas.microsoft.com/office/drawing/2014/main" id="{C79D0A17-B6C2-584D-FA1B-698B67637230}"/>
              </a:ext>
            </a:extLst>
          </p:cNvPr>
          <p:cNvSpPr txBox="1"/>
          <p:nvPr/>
        </p:nvSpPr>
        <p:spPr>
          <a:xfrm>
            <a:off x="5584006" y="5527279"/>
            <a:ext cx="6607994" cy="769441"/>
          </a:xfrm>
          <a:prstGeom prst="rect">
            <a:avLst/>
          </a:prstGeom>
          <a:noFill/>
        </p:spPr>
        <p:txBody>
          <a:bodyPr wrap="square" rtlCol="0">
            <a:spAutoFit/>
          </a:bodyPr>
          <a:lstStyle/>
          <a:p>
            <a:r>
              <a:rPr lang="fi-FI" sz="1600" dirty="0"/>
              <a:t>Uusien ja vanhojen asuntojen hintaero on noussut poikkeuksellisen suureksi, uudet ovat 25 % vanhoja kalliimpia</a:t>
            </a:r>
            <a:br>
              <a:rPr lang="fi-FI" sz="2000" dirty="0"/>
            </a:br>
            <a:r>
              <a:rPr lang="fi-FI" sz="1200" dirty="0"/>
              <a:t>- vanhojen asuntojen kauppa käynnistyy ensin, uusien hintoja laskettava</a:t>
            </a:r>
            <a:endParaRPr lang="en-GB" sz="1100" dirty="0"/>
          </a:p>
        </p:txBody>
      </p:sp>
      <p:sp>
        <p:nvSpPr>
          <p:cNvPr id="15" name="Tekstiruutu 14">
            <a:extLst>
              <a:ext uri="{FF2B5EF4-FFF2-40B4-BE49-F238E27FC236}">
                <a16:creationId xmlns:a16="http://schemas.microsoft.com/office/drawing/2014/main" id="{05C81C9D-DE2A-D7A4-348C-6BDA76647747}"/>
              </a:ext>
            </a:extLst>
          </p:cNvPr>
          <p:cNvSpPr txBox="1"/>
          <p:nvPr/>
        </p:nvSpPr>
        <p:spPr>
          <a:xfrm>
            <a:off x="343219" y="5664494"/>
            <a:ext cx="4888686" cy="523220"/>
          </a:xfrm>
          <a:prstGeom prst="rect">
            <a:avLst/>
          </a:prstGeom>
          <a:noFill/>
        </p:spPr>
        <p:txBody>
          <a:bodyPr wrap="square" rtlCol="0">
            <a:spAutoFit/>
          </a:bodyPr>
          <a:lstStyle/>
          <a:p>
            <a:r>
              <a:rPr lang="fi-FI" sz="1400" dirty="0" err="1"/>
              <a:t>PKS:lla</a:t>
            </a:r>
            <a:r>
              <a:rPr lang="fi-FI" sz="1400" dirty="0"/>
              <a:t> hinnat sekä nousivat että laskivat eniten, elokuussa 2023 nähtävissä pientä käännettä nousuun</a:t>
            </a:r>
            <a:endParaRPr lang="en-GB" sz="1400" dirty="0"/>
          </a:p>
        </p:txBody>
      </p:sp>
    </p:spTree>
    <p:extLst>
      <p:ext uri="{BB962C8B-B14F-4D97-AF65-F5344CB8AC3E}">
        <p14:creationId xmlns:p14="http://schemas.microsoft.com/office/powerpoint/2010/main" val="3903824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a:extLst>
              <a:ext uri="{FF2B5EF4-FFF2-40B4-BE49-F238E27FC236}">
                <a16:creationId xmlns:a16="http://schemas.microsoft.com/office/drawing/2014/main" id="{8B50D40E-CF2A-D814-7E4A-97B932CEA1D6}"/>
              </a:ext>
            </a:extLst>
          </p:cNvPr>
          <p:cNvSpPr>
            <a:spLocks noGrp="1"/>
          </p:cNvSpPr>
          <p:nvPr>
            <p:ph type="title"/>
          </p:nvPr>
        </p:nvSpPr>
        <p:spPr>
          <a:xfrm>
            <a:off x="381917" y="188816"/>
            <a:ext cx="10972800" cy="1152525"/>
          </a:xfrm>
        </p:spPr>
        <p:txBody>
          <a:bodyPr/>
          <a:lstStyle/>
          <a:p>
            <a:r>
              <a:rPr lang="fi-FI" dirty="0"/>
              <a:t>Vuokrien erotarkastelu ARA ja vapaarahoitteiset Q1 2023</a:t>
            </a:r>
            <a:endParaRPr lang="en-GB" dirty="0"/>
          </a:p>
        </p:txBody>
      </p:sp>
      <p:sp>
        <p:nvSpPr>
          <p:cNvPr id="8" name="Sisällön paikkamerkki 7">
            <a:extLst>
              <a:ext uri="{FF2B5EF4-FFF2-40B4-BE49-F238E27FC236}">
                <a16:creationId xmlns:a16="http://schemas.microsoft.com/office/drawing/2014/main" id="{D596D726-FE74-A588-DD52-F997A433A0C8}"/>
              </a:ext>
            </a:extLst>
          </p:cNvPr>
          <p:cNvSpPr>
            <a:spLocks noGrp="1"/>
          </p:cNvSpPr>
          <p:nvPr>
            <p:ph sz="half" idx="13"/>
          </p:nvPr>
        </p:nvSpPr>
        <p:spPr>
          <a:xfrm>
            <a:off x="7752184" y="1268760"/>
            <a:ext cx="4367808" cy="4033837"/>
          </a:xfrm>
        </p:spPr>
        <p:txBody>
          <a:bodyPr/>
          <a:lstStyle/>
          <a:p>
            <a:pPr algn="l"/>
            <a:r>
              <a:rPr lang="fi-FI" sz="1600" b="1" i="0" dirty="0" err="1">
                <a:solidFill>
                  <a:srgbClr val="333333"/>
                </a:solidFill>
                <a:effectLst/>
                <a:latin typeface="Open Sans" panose="020B0606030504020204" pitchFamily="34" charset="0"/>
              </a:rPr>
              <a:t>ARAn</a:t>
            </a:r>
            <a:r>
              <a:rPr lang="fi-FI" sz="1600" b="1" i="0" dirty="0">
                <a:solidFill>
                  <a:srgbClr val="333333"/>
                </a:solidFill>
                <a:effectLst/>
                <a:latin typeface="Open Sans" panose="020B0606030504020204" pitchFamily="34" charset="0"/>
              </a:rPr>
              <a:t> Asuntomarkkinakatsaus 1/2023: vuokra-asunnot, 14.6.2023</a:t>
            </a:r>
          </a:p>
          <a:p>
            <a:pPr algn="l"/>
            <a:r>
              <a:rPr lang="fi-FI" sz="1400" b="0" i="0" dirty="0">
                <a:solidFill>
                  <a:srgbClr val="333333"/>
                </a:solidFill>
                <a:effectLst/>
                <a:latin typeface="Open Sans" panose="020B0606030504020204" pitchFamily="34" charset="0"/>
              </a:rPr>
              <a:t>ARA-asuntojen kysyntä on pysynyt korkealla suurissa kaupungeissa, vaikka markkinaehtoisten vuokra-asuntojen tarjonta on lisääntynyt voimakkaasti. </a:t>
            </a:r>
          </a:p>
          <a:p>
            <a:pPr algn="l"/>
            <a:r>
              <a:rPr lang="fi-FI" sz="1400" b="0" i="0" dirty="0">
                <a:solidFill>
                  <a:srgbClr val="333333"/>
                </a:solidFill>
                <a:effectLst/>
                <a:latin typeface="Open Sans" panose="020B0606030504020204" pitchFamily="34" charset="0"/>
              </a:rPr>
              <a:t>Kireintä on Helsingissä, mutta markkinatilanne kiristyi myös Espoossa, Vantaalla, Tampereella, Turussa, Oulussa ja Jyväskylässä.</a:t>
            </a:r>
          </a:p>
          <a:p>
            <a:pPr algn="l"/>
            <a:r>
              <a:rPr lang="fi-FI" sz="1400" b="0" i="0" dirty="0">
                <a:solidFill>
                  <a:srgbClr val="333333"/>
                </a:solidFill>
                <a:effectLst/>
                <a:latin typeface="Open Sans" panose="020B0606030504020204" pitchFamily="34" charset="0"/>
              </a:rPr>
              <a:t>Suurten kaupunkien ARA-kysyntää ylläpitää väestönkasvun palautuminen koronaa edeltävälle tasolle ja ARA-vuokrien edullisuus. </a:t>
            </a:r>
          </a:p>
          <a:p>
            <a:r>
              <a:rPr lang="fi-FI" sz="1400" dirty="0">
                <a:solidFill>
                  <a:srgbClr val="333333"/>
                </a:solidFill>
                <a:latin typeface="Open Sans" panose="020B0606030504020204" pitchFamily="34" charset="0"/>
              </a:rPr>
              <a:t>Markkinavuokrat ovat </a:t>
            </a:r>
          </a:p>
          <a:p>
            <a:pPr marL="285750" indent="-285750">
              <a:buFont typeface="Arial" panose="020B0604020202020204" pitchFamily="34" charset="0"/>
              <a:buChar char="•"/>
            </a:pPr>
            <a:r>
              <a:rPr lang="fi-FI" sz="1400" dirty="0">
                <a:solidFill>
                  <a:srgbClr val="333333"/>
                </a:solidFill>
                <a:latin typeface="Open Sans" panose="020B0606030504020204" pitchFamily="34" charset="0"/>
              </a:rPr>
              <a:t>Helsingissä 	50 </a:t>
            </a:r>
            <a:r>
              <a:rPr lang="fi-FI" sz="1400" b="0" i="0" dirty="0">
                <a:solidFill>
                  <a:srgbClr val="333333"/>
                </a:solidFill>
                <a:effectLst/>
                <a:latin typeface="Open Sans" panose="020B0606030504020204" pitchFamily="34" charset="0"/>
              </a:rPr>
              <a:t>% ARA-vuokria kalliimpia</a:t>
            </a:r>
          </a:p>
          <a:p>
            <a:pPr marL="285750" indent="-285750">
              <a:buFont typeface="Arial" panose="020B0604020202020204" pitchFamily="34" charset="0"/>
              <a:buChar char="•"/>
            </a:pPr>
            <a:r>
              <a:rPr lang="fi-FI" sz="1400" b="0" i="0" dirty="0">
                <a:solidFill>
                  <a:srgbClr val="333333"/>
                </a:solidFill>
                <a:effectLst/>
                <a:latin typeface="Open Sans" panose="020B0606030504020204" pitchFamily="34" charset="0"/>
              </a:rPr>
              <a:t>Espoossa 	32 %,</a:t>
            </a:r>
          </a:p>
          <a:p>
            <a:pPr marL="285750" indent="-285750">
              <a:buFont typeface="Arial" panose="020B0604020202020204" pitchFamily="34" charset="0"/>
              <a:buChar char="•"/>
            </a:pPr>
            <a:r>
              <a:rPr lang="fi-FI" sz="1400" b="0" i="0" dirty="0">
                <a:solidFill>
                  <a:srgbClr val="333333"/>
                </a:solidFill>
                <a:effectLst/>
                <a:latin typeface="Open Sans" panose="020B0606030504020204" pitchFamily="34" charset="0"/>
              </a:rPr>
              <a:t>Vantaalla 	28 %, </a:t>
            </a:r>
          </a:p>
          <a:p>
            <a:pPr marL="285750" indent="-285750">
              <a:buFont typeface="Arial" panose="020B0604020202020204" pitchFamily="34" charset="0"/>
              <a:buChar char="•"/>
            </a:pPr>
            <a:r>
              <a:rPr lang="fi-FI" sz="1400" b="0" i="0" dirty="0">
                <a:solidFill>
                  <a:srgbClr val="333333"/>
                </a:solidFill>
                <a:effectLst/>
                <a:latin typeface="Open Sans" panose="020B0606030504020204" pitchFamily="34" charset="0"/>
              </a:rPr>
              <a:t>Turussa 	21 %, </a:t>
            </a:r>
          </a:p>
          <a:p>
            <a:pPr marL="285750" indent="-285750">
              <a:buFont typeface="Arial" panose="020B0604020202020204" pitchFamily="34" charset="0"/>
              <a:buChar char="•"/>
            </a:pPr>
            <a:r>
              <a:rPr lang="fi-FI" sz="1400" b="0" i="0" dirty="0">
                <a:solidFill>
                  <a:srgbClr val="333333"/>
                </a:solidFill>
                <a:effectLst/>
                <a:latin typeface="Open Sans" panose="020B0606030504020204" pitchFamily="34" charset="0"/>
              </a:rPr>
              <a:t>Kuopiossa 	17 %, </a:t>
            </a:r>
          </a:p>
          <a:p>
            <a:pPr marL="285750" indent="-285750">
              <a:buFont typeface="Arial" panose="020B0604020202020204" pitchFamily="34" charset="0"/>
              <a:buChar char="•"/>
            </a:pPr>
            <a:r>
              <a:rPr lang="fi-FI" sz="1400" b="0" i="0" dirty="0">
                <a:solidFill>
                  <a:srgbClr val="333333"/>
                </a:solidFill>
                <a:effectLst/>
                <a:latin typeface="Open Sans" panose="020B0606030504020204" pitchFamily="34" charset="0"/>
              </a:rPr>
              <a:t>Oulussa 	17 % ja </a:t>
            </a:r>
          </a:p>
          <a:p>
            <a:pPr marL="285750" indent="-285750">
              <a:buFont typeface="Arial" panose="020B0604020202020204" pitchFamily="34" charset="0"/>
              <a:buChar char="•"/>
            </a:pPr>
            <a:r>
              <a:rPr lang="fi-FI" sz="1400" b="0" i="0" dirty="0">
                <a:solidFill>
                  <a:srgbClr val="333333"/>
                </a:solidFill>
                <a:effectLst/>
                <a:latin typeface="Open Sans" panose="020B0606030504020204" pitchFamily="34" charset="0"/>
              </a:rPr>
              <a:t>Tampereella 	16 %.</a:t>
            </a:r>
          </a:p>
          <a:p>
            <a:endParaRPr lang="en-GB" sz="1600" dirty="0"/>
          </a:p>
        </p:txBody>
      </p:sp>
      <p:sp>
        <p:nvSpPr>
          <p:cNvPr id="3" name="Dian numeron paikkamerkki 2">
            <a:extLst>
              <a:ext uri="{FF2B5EF4-FFF2-40B4-BE49-F238E27FC236}">
                <a16:creationId xmlns:a16="http://schemas.microsoft.com/office/drawing/2014/main" id="{94E95B29-A810-9B2D-CCD5-0EA82F2DA85D}"/>
              </a:ext>
            </a:extLst>
          </p:cNvPr>
          <p:cNvSpPr>
            <a:spLocks noGrp="1"/>
          </p:cNvSpPr>
          <p:nvPr>
            <p:ph type="sldNum" sz="quarter" idx="16"/>
          </p:nvPr>
        </p:nvSpPr>
        <p:spPr>
          <a:xfrm>
            <a:off x="624418" y="6309321"/>
            <a:ext cx="479028" cy="215900"/>
          </a:xfrm>
          <a:prstGeom prst="rect">
            <a:avLst/>
          </a:prstGeom>
        </p:spPr>
        <p:txBody>
          <a:bodyPr vert="horz" lIns="91440" tIns="7200" rIns="91440" bIns="7200" rtlCol="0" anchor="b" anchorCtr="0"/>
          <a:lstStyle>
            <a:defPPr>
              <a:defRPr lang="fi-FI"/>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F57A71-91D3-4A55-B057-23E719EBC73D}" type="slidenum">
              <a:rPr lang="en-US" smtClean="0"/>
              <a:pPr/>
              <a:t>26</a:t>
            </a:fld>
            <a:endParaRPr lang="en-US" noProof="0"/>
          </a:p>
        </p:txBody>
      </p:sp>
      <p:sp>
        <p:nvSpPr>
          <p:cNvPr id="4" name="Päivämäärän paikkamerkki 3">
            <a:extLst>
              <a:ext uri="{FF2B5EF4-FFF2-40B4-BE49-F238E27FC236}">
                <a16:creationId xmlns:a16="http://schemas.microsoft.com/office/drawing/2014/main" id="{67A77360-DE5C-FFF7-046A-38476D094978}"/>
              </a:ext>
            </a:extLst>
          </p:cNvPr>
          <p:cNvSpPr>
            <a:spLocks noGrp="1"/>
          </p:cNvSpPr>
          <p:nvPr>
            <p:ph type="dt" sz="half" idx="2"/>
          </p:nvPr>
        </p:nvSpPr>
        <p:spPr>
          <a:xfrm>
            <a:off x="215685" y="6533379"/>
            <a:ext cx="1775520" cy="215900"/>
          </a:xfrm>
          <a:prstGeom prst="rect">
            <a:avLst/>
          </a:prstGeom>
        </p:spPr>
        <p:txBody>
          <a:bodyPr/>
          <a:lstStyle>
            <a:defPPr>
              <a:defRPr lang="fi-FI"/>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1.11.2023</a:t>
            </a:r>
            <a:endParaRPr lang="en-US" dirty="0"/>
          </a:p>
        </p:txBody>
      </p:sp>
      <p:pic>
        <p:nvPicPr>
          <p:cNvPr id="1026" name="Picture 2" descr="Kaksioiden neliövuokrien erot suurissa kaupungeissa 2023 alussa">
            <a:extLst>
              <a:ext uri="{FF2B5EF4-FFF2-40B4-BE49-F238E27FC236}">
                <a16:creationId xmlns:a16="http://schemas.microsoft.com/office/drawing/2014/main" id="{F3797F42-58B1-7303-B436-ACAF97F6057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7368" y="2089093"/>
            <a:ext cx="6881891" cy="4186702"/>
          </a:xfrm>
          <a:prstGeom prst="rect">
            <a:avLst/>
          </a:prstGeom>
          <a:noFill/>
          <a:extLst>
            <a:ext uri="{909E8E84-426E-40DD-AFC4-6F175D3DCCD1}">
              <a14:hiddenFill xmlns:a14="http://schemas.microsoft.com/office/drawing/2010/main">
                <a:solidFill>
                  <a:srgbClr val="FFFFFF"/>
                </a:solidFill>
              </a14:hiddenFill>
            </a:ext>
          </a:extLst>
        </p:spPr>
      </p:pic>
      <p:sp>
        <p:nvSpPr>
          <p:cNvPr id="5" name="Tekstiruutu 4">
            <a:extLst>
              <a:ext uri="{FF2B5EF4-FFF2-40B4-BE49-F238E27FC236}">
                <a16:creationId xmlns:a16="http://schemas.microsoft.com/office/drawing/2014/main" id="{69D45CD6-AB71-D909-E83C-FBAEED1509CC}"/>
              </a:ext>
            </a:extLst>
          </p:cNvPr>
          <p:cNvSpPr txBox="1"/>
          <p:nvPr/>
        </p:nvSpPr>
        <p:spPr>
          <a:xfrm>
            <a:off x="507241" y="1989511"/>
            <a:ext cx="4436631" cy="830997"/>
          </a:xfrm>
          <a:prstGeom prst="rect">
            <a:avLst/>
          </a:prstGeom>
          <a:noFill/>
        </p:spPr>
        <p:txBody>
          <a:bodyPr wrap="square" rtlCol="0">
            <a:spAutoFit/>
          </a:bodyPr>
          <a:lstStyle/>
          <a:p>
            <a:r>
              <a:rPr lang="fi-FI" sz="1600" b="0" i="0" dirty="0">
                <a:effectLst/>
                <a:latin typeface="Open Sans" panose="020B0606030504020204" pitchFamily="34" charset="0"/>
              </a:rPr>
              <a:t>Kaksioiden neliövuokrat ja niiden erot (€/m2) suurissa kaupungeissa vuoden 2023 ensimmäisellä neljänneksellä (Tilastokeskus).</a:t>
            </a:r>
            <a:endParaRPr lang="en-GB" sz="1600" dirty="0"/>
          </a:p>
        </p:txBody>
      </p:sp>
      <p:sp>
        <p:nvSpPr>
          <p:cNvPr id="9" name="Tekstiruutu 8">
            <a:extLst>
              <a:ext uri="{FF2B5EF4-FFF2-40B4-BE49-F238E27FC236}">
                <a16:creationId xmlns:a16="http://schemas.microsoft.com/office/drawing/2014/main" id="{18968535-E2BA-ABA9-2F36-650AAFF9B9FB}"/>
              </a:ext>
            </a:extLst>
          </p:cNvPr>
          <p:cNvSpPr txBox="1"/>
          <p:nvPr/>
        </p:nvSpPr>
        <p:spPr>
          <a:xfrm>
            <a:off x="704579" y="4286541"/>
            <a:ext cx="503664" cy="523220"/>
          </a:xfrm>
          <a:prstGeom prst="rect">
            <a:avLst/>
          </a:prstGeom>
          <a:noFill/>
        </p:spPr>
        <p:txBody>
          <a:bodyPr wrap="none" rtlCol="0">
            <a:spAutoFit/>
          </a:bodyPr>
          <a:lstStyle/>
          <a:p>
            <a:pPr algn="ctr"/>
            <a:r>
              <a:rPr lang="fi-FI" sz="1400" b="1" dirty="0">
                <a:solidFill>
                  <a:schemeClr val="bg1"/>
                </a:solidFill>
              </a:rPr>
              <a:t>ARA</a:t>
            </a:r>
          </a:p>
          <a:p>
            <a:pPr algn="ctr"/>
            <a:r>
              <a:rPr lang="fi-FI" sz="1400" b="1" dirty="0">
                <a:solidFill>
                  <a:schemeClr val="bg1"/>
                </a:solidFill>
              </a:rPr>
              <a:t>€</a:t>
            </a:r>
            <a:endParaRPr lang="en-GB" sz="1400" b="1" dirty="0">
              <a:solidFill>
                <a:schemeClr val="bg1"/>
              </a:solidFill>
            </a:endParaRPr>
          </a:p>
        </p:txBody>
      </p:sp>
      <p:cxnSp>
        <p:nvCxnSpPr>
          <p:cNvPr id="11" name="Suora nuoliyhdysviiva 10">
            <a:extLst>
              <a:ext uri="{FF2B5EF4-FFF2-40B4-BE49-F238E27FC236}">
                <a16:creationId xmlns:a16="http://schemas.microsoft.com/office/drawing/2014/main" id="{772A911C-66E1-24DA-7B5C-3AE3CECF5DBE}"/>
              </a:ext>
            </a:extLst>
          </p:cNvPr>
          <p:cNvCxnSpPr/>
          <p:nvPr/>
        </p:nvCxnSpPr>
        <p:spPr>
          <a:xfrm flipH="1">
            <a:off x="4943872" y="3285678"/>
            <a:ext cx="288032" cy="575370"/>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uora nuoliyhdysviiva 11">
            <a:extLst>
              <a:ext uri="{FF2B5EF4-FFF2-40B4-BE49-F238E27FC236}">
                <a16:creationId xmlns:a16="http://schemas.microsoft.com/office/drawing/2014/main" id="{E8B2BDDD-86FE-685E-69ED-D0CA7CB87E97}"/>
              </a:ext>
            </a:extLst>
          </p:cNvPr>
          <p:cNvCxnSpPr>
            <a:cxnSpLocks/>
          </p:cNvCxnSpPr>
          <p:nvPr/>
        </p:nvCxnSpPr>
        <p:spPr>
          <a:xfrm>
            <a:off x="5231904" y="3285678"/>
            <a:ext cx="72008" cy="359346"/>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5" name="Tekstiruutu 14">
            <a:extLst>
              <a:ext uri="{FF2B5EF4-FFF2-40B4-BE49-F238E27FC236}">
                <a16:creationId xmlns:a16="http://schemas.microsoft.com/office/drawing/2014/main" id="{43ADDA9F-C266-2862-27CA-FD2D9FF4B9CA}"/>
              </a:ext>
            </a:extLst>
          </p:cNvPr>
          <p:cNvSpPr txBox="1"/>
          <p:nvPr/>
        </p:nvSpPr>
        <p:spPr>
          <a:xfrm>
            <a:off x="654085" y="3553108"/>
            <a:ext cx="604653" cy="430887"/>
          </a:xfrm>
          <a:prstGeom prst="rect">
            <a:avLst/>
          </a:prstGeom>
          <a:noFill/>
        </p:spPr>
        <p:txBody>
          <a:bodyPr wrap="none" rtlCol="0">
            <a:spAutoFit/>
          </a:bodyPr>
          <a:lstStyle/>
          <a:p>
            <a:pPr algn="ctr"/>
            <a:r>
              <a:rPr lang="fi-FI" sz="1100" b="1" dirty="0">
                <a:solidFill>
                  <a:schemeClr val="bg1"/>
                </a:solidFill>
              </a:rPr>
              <a:t>Vuokra</a:t>
            </a:r>
          </a:p>
          <a:p>
            <a:pPr algn="ctr"/>
            <a:r>
              <a:rPr lang="fi-FI" sz="1100" b="1" dirty="0">
                <a:solidFill>
                  <a:schemeClr val="bg1"/>
                </a:solidFill>
              </a:rPr>
              <a:t>ero, €</a:t>
            </a:r>
            <a:endParaRPr lang="en-GB" sz="1100" b="1" dirty="0">
              <a:solidFill>
                <a:schemeClr val="bg1"/>
              </a:solidFill>
            </a:endParaRPr>
          </a:p>
        </p:txBody>
      </p:sp>
      <p:sp>
        <p:nvSpPr>
          <p:cNvPr id="2" name="Alatunnisteen paikkamerkki 1">
            <a:extLst>
              <a:ext uri="{FF2B5EF4-FFF2-40B4-BE49-F238E27FC236}">
                <a16:creationId xmlns:a16="http://schemas.microsoft.com/office/drawing/2014/main" id="{71C22332-D840-1B44-A2D0-F664FE7EACC0}"/>
              </a:ext>
            </a:extLst>
          </p:cNvPr>
          <p:cNvSpPr>
            <a:spLocks noGrp="1"/>
          </p:cNvSpPr>
          <p:nvPr>
            <p:ph type="ftr" sz="quarter" idx="11"/>
          </p:nvPr>
        </p:nvSpPr>
        <p:spPr/>
        <p:txBody>
          <a:bodyPr/>
          <a:lstStyle/>
          <a:p>
            <a:r>
              <a:rPr lang="fi-FI" noProof="0"/>
              <a:t>Rakentamisen suhdannenäkymät, Pekka Pajakkala</a:t>
            </a:r>
            <a:endParaRPr lang="en-US" noProof="0" dirty="0"/>
          </a:p>
        </p:txBody>
      </p:sp>
    </p:spTree>
    <p:extLst>
      <p:ext uri="{BB962C8B-B14F-4D97-AF65-F5344CB8AC3E}">
        <p14:creationId xmlns:p14="http://schemas.microsoft.com/office/powerpoint/2010/main" val="121191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DD5268DD-2AB9-A7FC-6E7F-A409BD74D5D6}"/>
              </a:ext>
            </a:extLst>
          </p:cNvPr>
          <p:cNvGraphicFramePr>
            <a:graphicFrameLocks noChangeAspect="1"/>
          </p:cNvGraphicFramePr>
          <p:nvPr/>
        </p:nvGraphicFramePr>
        <p:xfrm>
          <a:off x="1625460" y="746272"/>
          <a:ext cx="8942427" cy="5365456"/>
        </p:xfrm>
        <a:graphic>
          <a:graphicData uri="http://schemas.openxmlformats.org/presentationml/2006/ole">
            <mc:AlternateContent xmlns:mc="http://schemas.openxmlformats.org/markup-compatibility/2006">
              <mc:Choice xmlns:v="urn:schemas-microsoft-com:vml" Requires="v">
                <p:oleObj name="Worksheet" r:id="rId3" imgW="9001282" imgH="5400854" progId="Excel.Sheet.12">
                  <p:link updateAutomatic="1"/>
                </p:oleObj>
              </mc:Choice>
              <mc:Fallback>
                <p:oleObj name="Worksheet" r:id="rId3" imgW="9001282" imgH="5400854" progId="Excel.Sheet.12">
                  <p:link updateAutomatic="1"/>
                  <p:pic>
                    <p:nvPicPr>
                      <p:cNvPr id="3" name="Object 2">
                        <a:extLst>
                          <a:ext uri="{FF2B5EF4-FFF2-40B4-BE49-F238E27FC236}">
                            <a16:creationId xmlns:a16="http://schemas.microsoft.com/office/drawing/2014/main" id="{DD5268DD-2AB9-A7FC-6E7F-A409BD74D5D6}"/>
                          </a:ext>
                        </a:extLst>
                      </p:cNvPr>
                      <p:cNvPicPr/>
                      <p:nvPr/>
                    </p:nvPicPr>
                    <p:blipFill>
                      <a:blip r:embed="rId4"/>
                      <a:stretch>
                        <a:fillRect/>
                      </a:stretch>
                    </p:blipFill>
                    <p:spPr>
                      <a:xfrm>
                        <a:off x="1625460" y="746272"/>
                        <a:ext cx="8942427" cy="5365456"/>
                      </a:xfrm>
                      <a:prstGeom prst="rect">
                        <a:avLst/>
                      </a:prstGeom>
                    </p:spPr>
                  </p:pic>
                </p:oleObj>
              </mc:Fallback>
            </mc:AlternateContent>
          </a:graphicData>
        </a:graphic>
      </p:graphicFrame>
    </p:spTree>
    <p:extLst>
      <p:ext uri="{BB962C8B-B14F-4D97-AF65-F5344CB8AC3E}">
        <p14:creationId xmlns:p14="http://schemas.microsoft.com/office/powerpoint/2010/main" val="40901062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B4AC76DF-E5C4-526E-E345-7F1ACD6CC135}"/>
              </a:ext>
            </a:extLst>
          </p:cNvPr>
          <p:cNvGraphicFramePr>
            <a:graphicFrameLocks noChangeAspect="1"/>
          </p:cNvGraphicFramePr>
          <p:nvPr>
            <p:extLst>
              <p:ext uri="{D42A27DB-BD31-4B8C-83A1-F6EECF244321}">
                <p14:modId xmlns:p14="http://schemas.microsoft.com/office/powerpoint/2010/main" val="3954153854"/>
              </p:ext>
            </p:extLst>
          </p:nvPr>
        </p:nvGraphicFramePr>
        <p:xfrm>
          <a:off x="1487488" y="1052736"/>
          <a:ext cx="8840664" cy="5313539"/>
        </p:xfrm>
        <a:graphic>
          <a:graphicData uri="http://schemas.openxmlformats.org/presentationml/2006/ole">
            <mc:AlternateContent xmlns:mc="http://schemas.openxmlformats.org/markup-compatibility/2006">
              <mc:Choice xmlns:v="urn:schemas-microsoft-com:vml" Requires="v">
                <p:oleObj name="Worksheet" r:id="rId3" imgW="9001282" imgH="5410173" progId="Excel.Sheet.12">
                  <p:link updateAutomatic="1"/>
                </p:oleObj>
              </mc:Choice>
              <mc:Fallback>
                <p:oleObj name="Worksheet" r:id="rId3" imgW="9001282" imgH="5410173" progId="Excel.Sheet.12">
                  <p:link updateAutomatic="1"/>
                  <p:pic>
                    <p:nvPicPr>
                      <p:cNvPr id="2" name="Object 1">
                        <a:extLst>
                          <a:ext uri="{FF2B5EF4-FFF2-40B4-BE49-F238E27FC236}">
                            <a16:creationId xmlns:a16="http://schemas.microsoft.com/office/drawing/2014/main" id="{B4AC76DF-E5C4-526E-E345-7F1ACD6CC135}"/>
                          </a:ext>
                        </a:extLst>
                      </p:cNvPr>
                      <p:cNvPicPr/>
                      <p:nvPr/>
                    </p:nvPicPr>
                    <p:blipFill>
                      <a:blip r:embed="rId4"/>
                      <a:stretch>
                        <a:fillRect/>
                      </a:stretch>
                    </p:blipFill>
                    <p:spPr>
                      <a:xfrm>
                        <a:off x="1487488" y="1052736"/>
                        <a:ext cx="8840664" cy="5313539"/>
                      </a:xfrm>
                      <a:prstGeom prst="rect">
                        <a:avLst/>
                      </a:prstGeom>
                    </p:spPr>
                  </p:pic>
                </p:oleObj>
              </mc:Fallback>
            </mc:AlternateContent>
          </a:graphicData>
        </a:graphic>
      </p:graphicFrame>
      <p:sp>
        <p:nvSpPr>
          <p:cNvPr id="3" name="Otsikko 2">
            <a:extLst>
              <a:ext uri="{FF2B5EF4-FFF2-40B4-BE49-F238E27FC236}">
                <a16:creationId xmlns:a16="http://schemas.microsoft.com/office/drawing/2014/main" id="{F5A70B92-32B1-5522-731C-1C6A8FC9DDB8}"/>
              </a:ext>
            </a:extLst>
          </p:cNvPr>
          <p:cNvSpPr>
            <a:spLocks noGrp="1"/>
          </p:cNvSpPr>
          <p:nvPr>
            <p:ph type="title"/>
          </p:nvPr>
        </p:nvSpPr>
        <p:spPr>
          <a:xfrm>
            <a:off x="479376" y="116632"/>
            <a:ext cx="11521280" cy="1152525"/>
          </a:xfrm>
        </p:spPr>
        <p:txBody>
          <a:bodyPr/>
          <a:lstStyle/>
          <a:p>
            <a:r>
              <a:rPr lang="fi-FI" dirty="0"/>
              <a:t>Asuntojen aloitusmäärät palaavat normaaliin nollakorkoajan päätyttyä – ensin normaalitason alle</a:t>
            </a:r>
            <a:endParaRPr lang="en-GB" dirty="0"/>
          </a:p>
        </p:txBody>
      </p:sp>
      <p:sp>
        <p:nvSpPr>
          <p:cNvPr id="4" name="Päivämäärän paikkamerkki 3">
            <a:extLst>
              <a:ext uri="{FF2B5EF4-FFF2-40B4-BE49-F238E27FC236}">
                <a16:creationId xmlns:a16="http://schemas.microsoft.com/office/drawing/2014/main" id="{0045463E-F9F5-E9BC-04B0-376C162E0D96}"/>
              </a:ext>
            </a:extLst>
          </p:cNvPr>
          <p:cNvSpPr>
            <a:spLocks noGrp="1"/>
          </p:cNvSpPr>
          <p:nvPr>
            <p:ph type="dt" sz="half" idx="10"/>
          </p:nvPr>
        </p:nvSpPr>
        <p:spPr/>
        <p:txBody>
          <a:bodyPr/>
          <a:lstStyle/>
          <a:p>
            <a:r>
              <a:rPr lang="en-US"/>
              <a:t>1.11.2023</a:t>
            </a:r>
            <a:endParaRPr lang="en-US" dirty="0"/>
          </a:p>
        </p:txBody>
      </p:sp>
      <p:sp>
        <p:nvSpPr>
          <p:cNvPr id="5" name="Dian numeron paikkamerkki 4">
            <a:extLst>
              <a:ext uri="{FF2B5EF4-FFF2-40B4-BE49-F238E27FC236}">
                <a16:creationId xmlns:a16="http://schemas.microsoft.com/office/drawing/2014/main" id="{4145E584-5ED3-55F2-932F-06AED5947140}"/>
              </a:ext>
            </a:extLst>
          </p:cNvPr>
          <p:cNvSpPr>
            <a:spLocks noGrp="1"/>
          </p:cNvSpPr>
          <p:nvPr>
            <p:ph type="sldNum" sz="quarter" idx="12"/>
          </p:nvPr>
        </p:nvSpPr>
        <p:spPr/>
        <p:txBody>
          <a:bodyPr/>
          <a:lstStyle/>
          <a:p>
            <a:fld id="{18F57A71-91D3-4A55-B057-23E719EBC73D}" type="slidenum">
              <a:rPr lang="en-US" noProof="0" smtClean="0"/>
              <a:pPr/>
              <a:t>28</a:t>
            </a:fld>
            <a:endParaRPr lang="en-US" noProof="0"/>
          </a:p>
        </p:txBody>
      </p:sp>
    </p:spTree>
    <p:extLst>
      <p:ext uri="{BB962C8B-B14F-4D97-AF65-F5344CB8AC3E}">
        <p14:creationId xmlns:p14="http://schemas.microsoft.com/office/powerpoint/2010/main" val="7132777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Asuntojen</a:t>
            </a:r>
            <a:r>
              <a:rPr lang="en-US" dirty="0"/>
              <a:t> </a:t>
            </a:r>
            <a:r>
              <a:rPr lang="en-US" dirty="0" err="1"/>
              <a:t>aloitusennusteet</a:t>
            </a:r>
            <a:endParaRPr lang="en-US" dirty="0"/>
          </a:p>
        </p:txBody>
      </p:sp>
      <p:graphicFrame>
        <p:nvGraphicFramePr>
          <p:cNvPr id="3" name="Object 2">
            <a:extLst>
              <a:ext uri="{FF2B5EF4-FFF2-40B4-BE49-F238E27FC236}">
                <a16:creationId xmlns:a16="http://schemas.microsoft.com/office/drawing/2014/main" id="{C90ED61F-28F4-89DF-AA19-D6E05A307649}"/>
              </a:ext>
            </a:extLst>
          </p:cNvPr>
          <p:cNvGraphicFramePr>
            <a:graphicFrameLocks noChangeAspect="1"/>
          </p:cNvGraphicFramePr>
          <p:nvPr/>
        </p:nvGraphicFramePr>
        <p:xfrm>
          <a:off x="2265121" y="1965693"/>
          <a:ext cx="7661758" cy="3795990"/>
        </p:xfrm>
        <a:graphic>
          <a:graphicData uri="http://schemas.openxmlformats.org/presentationml/2006/ole">
            <mc:AlternateContent xmlns:mc="http://schemas.openxmlformats.org/markup-compatibility/2006">
              <mc:Choice xmlns:v="urn:schemas-microsoft-com:vml" Requires="v">
                <p:oleObj name="Worksheet" r:id="rId3" imgW="5229292" imgH="2590747" progId="Excel.Sheet.12">
                  <p:link updateAutomatic="1"/>
                </p:oleObj>
              </mc:Choice>
              <mc:Fallback>
                <p:oleObj name="Worksheet" r:id="rId3" imgW="5229292" imgH="2590747" progId="Excel.Sheet.12">
                  <p:link updateAutomatic="1"/>
                  <p:pic>
                    <p:nvPicPr>
                      <p:cNvPr id="3" name="Object 2">
                        <a:extLst>
                          <a:ext uri="{FF2B5EF4-FFF2-40B4-BE49-F238E27FC236}">
                            <a16:creationId xmlns:a16="http://schemas.microsoft.com/office/drawing/2014/main" id="{C90ED61F-28F4-89DF-AA19-D6E05A307649}"/>
                          </a:ext>
                        </a:extLst>
                      </p:cNvPr>
                      <p:cNvPicPr/>
                      <p:nvPr/>
                    </p:nvPicPr>
                    <p:blipFill>
                      <a:blip r:embed="rId4"/>
                      <a:stretch>
                        <a:fillRect/>
                      </a:stretch>
                    </p:blipFill>
                    <p:spPr>
                      <a:xfrm>
                        <a:off x="2265121" y="1965693"/>
                        <a:ext cx="7661758" cy="3795990"/>
                      </a:xfrm>
                      <a:prstGeom prst="rect">
                        <a:avLst/>
                      </a:prstGeom>
                    </p:spPr>
                  </p:pic>
                </p:oleObj>
              </mc:Fallback>
            </mc:AlternateContent>
          </a:graphicData>
        </a:graphic>
      </p:graphicFrame>
    </p:spTree>
    <p:extLst>
      <p:ext uri="{BB962C8B-B14F-4D97-AF65-F5344CB8AC3E}">
        <p14:creationId xmlns:p14="http://schemas.microsoft.com/office/powerpoint/2010/main" val="2154726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ruutu 5">
            <a:extLst>
              <a:ext uri="{FF2B5EF4-FFF2-40B4-BE49-F238E27FC236}">
                <a16:creationId xmlns:a16="http://schemas.microsoft.com/office/drawing/2014/main" id="{906DEBAE-254F-AE07-F3D1-B2CE07657DD4}"/>
              </a:ext>
            </a:extLst>
          </p:cNvPr>
          <p:cNvSpPr txBox="1"/>
          <p:nvPr/>
        </p:nvSpPr>
        <p:spPr>
          <a:xfrm rot="20964808">
            <a:off x="226233" y="2406983"/>
            <a:ext cx="3283808" cy="1384995"/>
          </a:xfrm>
          <a:prstGeom prst="rect">
            <a:avLst/>
          </a:prstGeom>
          <a:solidFill>
            <a:schemeClr val="bg1"/>
          </a:solidFill>
        </p:spPr>
        <p:txBody>
          <a:bodyPr wrap="square" rtlCol="0">
            <a:spAutoFit/>
          </a:bodyPr>
          <a:lstStyle/>
          <a:p>
            <a:pPr algn="l"/>
            <a:r>
              <a:rPr lang="fi-FI" sz="1200" b="1" i="0" dirty="0">
                <a:solidFill>
                  <a:srgbClr val="333333"/>
                </a:solidFill>
                <a:effectLst/>
                <a:latin typeface="Open Sans" panose="020B0606030504020204" pitchFamily="34" charset="0"/>
              </a:rPr>
              <a:t>ARA vauhdittaa asuntorakentamista</a:t>
            </a:r>
          </a:p>
          <a:p>
            <a:pPr algn="l"/>
            <a:r>
              <a:rPr lang="fi-FI" sz="1200" b="0" i="0" dirty="0">
                <a:solidFill>
                  <a:srgbClr val="333333"/>
                </a:solidFill>
                <a:effectLst/>
                <a:latin typeface="Open Sans" panose="020B0606030504020204" pitchFamily="34" charset="0"/>
              </a:rPr>
              <a:t>Uutinen 23.10.2023 </a:t>
            </a:r>
          </a:p>
          <a:p>
            <a:pPr algn="l"/>
            <a:r>
              <a:rPr lang="fi-FI" sz="1200" i="0" dirty="0">
                <a:solidFill>
                  <a:srgbClr val="333333"/>
                </a:solidFill>
                <a:effectLst/>
                <a:latin typeface="Open Sans" panose="020B0606030504020204" pitchFamily="34" charset="0"/>
              </a:rPr>
              <a:t>ARA voi käyttää jäljellä olevaa korkotukivaltuuttaan lyhyen ja pitkän korkotuen hankkeisiin vuoden 2023 loppuun saakka.</a:t>
            </a:r>
          </a:p>
          <a:p>
            <a:endParaRPr lang="en-GB" sz="1200" dirty="0"/>
          </a:p>
        </p:txBody>
      </p:sp>
      <p:sp>
        <p:nvSpPr>
          <p:cNvPr id="3" name="Päivämäärän paikkamerkki 2">
            <a:extLst>
              <a:ext uri="{FF2B5EF4-FFF2-40B4-BE49-F238E27FC236}">
                <a16:creationId xmlns:a16="http://schemas.microsoft.com/office/drawing/2014/main" id="{BDCD319D-CF81-8F47-7C8B-B6C73724EFF6}"/>
              </a:ext>
            </a:extLst>
          </p:cNvPr>
          <p:cNvSpPr>
            <a:spLocks noGrp="1"/>
          </p:cNvSpPr>
          <p:nvPr>
            <p:ph type="dt" sz="half" idx="10"/>
          </p:nvPr>
        </p:nvSpPr>
        <p:spPr/>
        <p:txBody>
          <a:bodyPr/>
          <a:lstStyle/>
          <a:p>
            <a:r>
              <a:rPr lang="en-US"/>
              <a:t>1.11.2023</a:t>
            </a:r>
            <a:endParaRPr lang="en-US" dirty="0"/>
          </a:p>
        </p:txBody>
      </p:sp>
      <p:sp>
        <p:nvSpPr>
          <p:cNvPr id="4" name="Alatunnisteen paikkamerkki 3">
            <a:extLst>
              <a:ext uri="{FF2B5EF4-FFF2-40B4-BE49-F238E27FC236}">
                <a16:creationId xmlns:a16="http://schemas.microsoft.com/office/drawing/2014/main" id="{0CDD603A-129E-8294-CD83-3351B7EA0C76}"/>
              </a:ext>
            </a:extLst>
          </p:cNvPr>
          <p:cNvSpPr>
            <a:spLocks noGrp="1"/>
          </p:cNvSpPr>
          <p:nvPr>
            <p:ph type="ftr" sz="quarter" idx="11"/>
          </p:nvPr>
        </p:nvSpPr>
        <p:spPr/>
        <p:txBody>
          <a:bodyPr/>
          <a:lstStyle/>
          <a:p>
            <a:r>
              <a:rPr lang="fi-FI"/>
              <a:t>Rakentamisen suhdannenäkymät, Pekka Pajakkala</a:t>
            </a:r>
            <a:endParaRPr lang="en-US" dirty="0"/>
          </a:p>
        </p:txBody>
      </p:sp>
      <p:sp>
        <p:nvSpPr>
          <p:cNvPr id="5" name="Dian numeron paikkamerkki 4">
            <a:extLst>
              <a:ext uri="{FF2B5EF4-FFF2-40B4-BE49-F238E27FC236}">
                <a16:creationId xmlns:a16="http://schemas.microsoft.com/office/drawing/2014/main" id="{D1DBDD77-3E22-4A1C-401B-28E586AB3C3B}"/>
              </a:ext>
            </a:extLst>
          </p:cNvPr>
          <p:cNvSpPr>
            <a:spLocks noGrp="1"/>
          </p:cNvSpPr>
          <p:nvPr>
            <p:ph type="sldNum" sz="quarter" idx="12"/>
          </p:nvPr>
        </p:nvSpPr>
        <p:spPr/>
        <p:txBody>
          <a:bodyPr/>
          <a:lstStyle/>
          <a:p>
            <a:fld id="{18F57A71-91D3-4A55-B057-23E719EBC73D}" type="slidenum">
              <a:rPr lang="en-US" noProof="0" smtClean="0"/>
              <a:pPr/>
              <a:t>3</a:t>
            </a:fld>
            <a:endParaRPr lang="en-US" noProof="0"/>
          </a:p>
        </p:txBody>
      </p:sp>
      <p:pic>
        <p:nvPicPr>
          <p:cNvPr id="9" name="Kuva 8">
            <a:extLst>
              <a:ext uri="{FF2B5EF4-FFF2-40B4-BE49-F238E27FC236}">
                <a16:creationId xmlns:a16="http://schemas.microsoft.com/office/drawing/2014/main" id="{DBBBB0FB-E137-89CC-6D7F-7563C65E5E52}"/>
              </a:ext>
            </a:extLst>
          </p:cNvPr>
          <p:cNvPicPr>
            <a:picLocks noChangeAspect="1"/>
          </p:cNvPicPr>
          <p:nvPr/>
        </p:nvPicPr>
        <p:blipFill>
          <a:blip r:embed="rId2"/>
          <a:stretch>
            <a:fillRect/>
          </a:stretch>
        </p:blipFill>
        <p:spPr>
          <a:xfrm rot="20198440">
            <a:off x="1244110" y="2947311"/>
            <a:ext cx="6498858" cy="1568690"/>
          </a:xfrm>
          <a:prstGeom prst="rect">
            <a:avLst/>
          </a:prstGeom>
        </p:spPr>
      </p:pic>
      <p:pic>
        <p:nvPicPr>
          <p:cNvPr id="7" name="Kuva 6">
            <a:extLst>
              <a:ext uri="{FF2B5EF4-FFF2-40B4-BE49-F238E27FC236}">
                <a16:creationId xmlns:a16="http://schemas.microsoft.com/office/drawing/2014/main" id="{39148EE4-59EF-9CFD-BFE5-431B688E30E3}"/>
              </a:ext>
            </a:extLst>
          </p:cNvPr>
          <p:cNvPicPr>
            <a:picLocks noChangeAspect="1"/>
          </p:cNvPicPr>
          <p:nvPr/>
        </p:nvPicPr>
        <p:blipFill>
          <a:blip r:embed="rId3"/>
          <a:stretch>
            <a:fillRect/>
          </a:stretch>
        </p:blipFill>
        <p:spPr>
          <a:xfrm rot="956276">
            <a:off x="753816" y="539505"/>
            <a:ext cx="4518100" cy="1773024"/>
          </a:xfrm>
          <a:prstGeom prst="rect">
            <a:avLst/>
          </a:prstGeom>
        </p:spPr>
      </p:pic>
      <p:pic>
        <p:nvPicPr>
          <p:cNvPr id="11" name="Kuva 10">
            <a:extLst>
              <a:ext uri="{FF2B5EF4-FFF2-40B4-BE49-F238E27FC236}">
                <a16:creationId xmlns:a16="http://schemas.microsoft.com/office/drawing/2014/main" id="{A982474A-FA6E-2105-603D-979BF8A6BB86}"/>
              </a:ext>
            </a:extLst>
          </p:cNvPr>
          <p:cNvPicPr>
            <a:picLocks noChangeAspect="1"/>
          </p:cNvPicPr>
          <p:nvPr/>
        </p:nvPicPr>
        <p:blipFill>
          <a:blip r:embed="rId4"/>
          <a:stretch>
            <a:fillRect/>
          </a:stretch>
        </p:blipFill>
        <p:spPr>
          <a:xfrm rot="2029309">
            <a:off x="4930026" y="1898822"/>
            <a:ext cx="7526645" cy="1721110"/>
          </a:xfrm>
          <a:prstGeom prst="rect">
            <a:avLst/>
          </a:prstGeom>
        </p:spPr>
      </p:pic>
      <p:sp>
        <p:nvSpPr>
          <p:cNvPr id="13" name="Tekstiruutu 12">
            <a:extLst>
              <a:ext uri="{FF2B5EF4-FFF2-40B4-BE49-F238E27FC236}">
                <a16:creationId xmlns:a16="http://schemas.microsoft.com/office/drawing/2014/main" id="{0B9196AE-6590-CF5E-7DCF-8C0C510664E5}"/>
              </a:ext>
            </a:extLst>
          </p:cNvPr>
          <p:cNvSpPr txBox="1"/>
          <p:nvPr/>
        </p:nvSpPr>
        <p:spPr>
          <a:xfrm rot="2012068">
            <a:off x="6742414" y="1471366"/>
            <a:ext cx="5562765" cy="738664"/>
          </a:xfrm>
          <a:prstGeom prst="rect">
            <a:avLst/>
          </a:prstGeom>
          <a:solidFill>
            <a:schemeClr val="bg1"/>
          </a:solidFill>
        </p:spPr>
        <p:txBody>
          <a:bodyPr wrap="square">
            <a:spAutoFit/>
          </a:bodyPr>
          <a:lstStyle/>
          <a:p>
            <a:r>
              <a:rPr lang="fi-FI" sz="1400" b="1" i="0" dirty="0">
                <a:solidFill>
                  <a:srgbClr val="282828"/>
                </a:solidFill>
                <a:effectLst/>
                <a:latin typeface="Open Sans" panose="020B0606030504020204" pitchFamily="34" charset="0"/>
              </a:rPr>
              <a:t>Rakentamisen työpäiväkorjattu liikevaihto väheni vuoden 2023 elokuussa 5,0 prosenttia vuoden 2022 elokuusta. </a:t>
            </a:r>
          </a:p>
          <a:p>
            <a:r>
              <a:rPr lang="fi-FI" sz="1400" b="0" i="0" dirty="0">
                <a:solidFill>
                  <a:srgbClr val="282828"/>
                </a:solidFill>
                <a:effectLst/>
                <a:latin typeface="Open Sans" panose="020B0606030504020204" pitchFamily="34" charset="0"/>
              </a:rPr>
              <a:t>Tämä käy ilmi Tilastokeskuksen ennakkotiedoista.</a:t>
            </a:r>
            <a:endParaRPr lang="en-GB" sz="1400" dirty="0"/>
          </a:p>
        </p:txBody>
      </p:sp>
      <p:sp>
        <p:nvSpPr>
          <p:cNvPr id="14" name="Tekstiruutu 13">
            <a:extLst>
              <a:ext uri="{FF2B5EF4-FFF2-40B4-BE49-F238E27FC236}">
                <a16:creationId xmlns:a16="http://schemas.microsoft.com/office/drawing/2014/main" id="{2BC5A4C1-53F7-B6BF-8B23-A9AA0B38567C}"/>
              </a:ext>
            </a:extLst>
          </p:cNvPr>
          <p:cNvSpPr txBox="1"/>
          <p:nvPr/>
        </p:nvSpPr>
        <p:spPr>
          <a:xfrm rot="21107235">
            <a:off x="4748170" y="4242729"/>
            <a:ext cx="4978825" cy="2215991"/>
          </a:xfrm>
          <a:prstGeom prst="rect">
            <a:avLst/>
          </a:prstGeom>
          <a:solidFill>
            <a:schemeClr val="bg1"/>
          </a:solidFill>
        </p:spPr>
        <p:txBody>
          <a:bodyPr wrap="square" rtlCol="0">
            <a:spAutoFit/>
          </a:bodyPr>
          <a:lstStyle/>
          <a:p>
            <a:pPr algn="l"/>
            <a:r>
              <a:rPr lang="fi-FI" b="1" i="1" dirty="0">
                <a:solidFill>
                  <a:schemeClr val="accent1"/>
                </a:solidFill>
                <a:effectLst/>
                <a:latin typeface="var(--d1)"/>
              </a:rPr>
              <a:t>OP: Asuntoja myytiin syys­kuussa 20 prosenttia viime vuotta vähemmän</a:t>
            </a:r>
          </a:p>
          <a:p>
            <a:pPr algn="l"/>
            <a:r>
              <a:rPr lang="fi-FI" sz="1600" b="0" i="0" dirty="0">
                <a:solidFill>
                  <a:schemeClr val="accent1"/>
                </a:solidFill>
                <a:effectLst/>
                <a:latin typeface="var(--dq)"/>
              </a:rPr>
              <a:t>OP Kodin mukaan syyskuun viimeisinä viikkoina asunnon ostamisesta kiinnostuneiden yhteydenottojen määrä ylitti ensimmäistä kertaa tänä vuonna viime vuoden tason.</a:t>
            </a:r>
            <a:r>
              <a:rPr lang="fi-FI" sz="1600" b="0" i="0" dirty="0">
                <a:solidFill>
                  <a:schemeClr val="accent1"/>
                </a:solidFill>
                <a:effectLst/>
                <a:latin typeface="Publico"/>
              </a:rPr>
              <a:t> </a:t>
            </a:r>
          </a:p>
          <a:p>
            <a:pPr algn="l"/>
            <a:r>
              <a:rPr lang="fi-FI" dirty="0">
                <a:solidFill>
                  <a:schemeClr val="accent1"/>
                </a:solidFill>
                <a:latin typeface="Publico"/>
              </a:rPr>
              <a:t>L</a:t>
            </a:r>
            <a:r>
              <a:rPr lang="fi-FI" b="0" i="0" dirty="0">
                <a:solidFill>
                  <a:schemeClr val="accent1"/>
                </a:solidFill>
                <a:effectLst/>
                <a:latin typeface="Publico"/>
              </a:rPr>
              <a:t>oka–joulukuussa nähdään jo viime vuotta korkeampia asuntokauppamääriä.</a:t>
            </a:r>
            <a:r>
              <a:rPr lang="fi-FI" dirty="0">
                <a:solidFill>
                  <a:schemeClr val="accent1"/>
                </a:solidFill>
                <a:latin typeface="var(--dq)"/>
              </a:rPr>
              <a:t> HS 3.9.2023</a:t>
            </a:r>
            <a:endParaRPr lang="fi-FI" b="0" i="0" dirty="0">
              <a:solidFill>
                <a:schemeClr val="accent1"/>
              </a:solidFill>
              <a:effectLst/>
              <a:latin typeface="var(--dq)"/>
            </a:endParaRPr>
          </a:p>
          <a:p>
            <a:endParaRPr lang="en-GB" sz="1400" dirty="0">
              <a:solidFill>
                <a:schemeClr val="accent1"/>
              </a:solidFill>
            </a:endParaRPr>
          </a:p>
        </p:txBody>
      </p:sp>
      <p:sp>
        <p:nvSpPr>
          <p:cNvPr id="10" name="Tekstiruutu 9">
            <a:extLst>
              <a:ext uri="{FF2B5EF4-FFF2-40B4-BE49-F238E27FC236}">
                <a16:creationId xmlns:a16="http://schemas.microsoft.com/office/drawing/2014/main" id="{DAB38ACE-9EB5-DD2A-68F7-98D0687D3CD0}"/>
              </a:ext>
            </a:extLst>
          </p:cNvPr>
          <p:cNvSpPr txBox="1"/>
          <p:nvPr/>
        </p:nvSpPr>
        <p:spPr>
          <a:xfrm rot="333564">
            <a:off x="4395056" y="3044657"/>
            <a:ext cx="3668835" cy="923330"/>
          </a:xfrm>
          <a:prstGeom prst="rect">
            <a:avLst/>
          </a:prstGeom>
          <a:solidFill>
            <a:schemeClr val="bg1"/>
          </a:solidFill>
        </p:spPr>
        <p:txBody>
          <a:bodyPr wrap="square">
            <a:spAutoFit/>
          </a:bodyPr>
          <a:lstStyle/>
          <a:p>
            <a:pPr algn="l" latinLnBrk="0"/>
            <a:r>
              <a:rPr lang="fi-FI" b="1" i="0" u="none" strike="noStrike" dirty="0">
                <a:effectLst/>
                <a:latin typeface="var(--yja-feed-listing-headings-font-family, myriad-pro-semi-condensed)"/>
                <a:hlinkClick r:id="rId5" tooltip="Työryhmä asetettu selvittämään asuntorakentamisen suhdannetilannetta"/>
              </a:rPr>
              <a:t>Työryhmä asetettu selvittämään asuntorakentamisen suhdannetilannetta</a:t>
            </a:r>
            <a:r>
              <a:rPr lang="fi-FI" b="1" i="0" u="none" strike="noStrike" dirty="0">
                <a:effectLst/>
                <a:latin typeface="var(--yja-feed-listing-headings-font-family, myriad-pro-semi-condensed)"/>
              </a:rPr>
              <a:t> </a:t>
            </a:r>
            <a:r>
              <a:rPr lang="fi-FI" b="1" i="0" u="none" strike="noStrike" dirty="0">
                <a:solidFill>
                  <a:schemeClr val="accent1"/>
                </a:solidFill>
                <a:effectLst/>
                <a:latin typeface="var(--yja-feed-listing-headings-font-family, myriad-pro-semi-condensed)"/>
              </a:rPr>
              <a:t>5.9.2023</a:t>
            </a:r>
            <a:endParaRPr lang="fi-FI" b="1" i="0" dirty="0">
              <a:solidFill>
                <a:schemeClr val="accent1"/>
              </a:solidFill>
              <a:effectLst/>
              <a:latin typeface="var(--yja-feed-listing-headings-font-family, myriad-pro-semi-condensed)"/>
            </a:endParaRPr>
          </a:p>
        </p:txBody>
      </p:sp>
      <p:pic>
        <p:nvPicPr>
          <p:cNvPr id="15" name="Kuva 14">
            <a:extLst>
              <a:ext uri="{FF2B5EF4-FFF2-40B4-BE49-F238E27FC236}">
                <a16:creationId xmlns:a16="http://schemas.microsoft.com/office/drawing/2014/main" id="{7EB48B1F-EF8D-7AB5-87D4-B81FB6F913D5}"/>
              </a:ext>
            </a:extLst>
          </p:cNvPr>
          <p:cNvPicPr>
            <a:picLocks noChangeAspect="1"/>
          </p:cNvPicPr>
          <p:nvPr/>
        </p:nvPicPr>
        <p:blipFill>
          <a:blip r:embed="rId6"/>
          <a:stretch>
            <a:fillRect/>
          </a:stretch>
        </p:blipFill>
        <p:spPr>
          <a:xfrm rot="20881020">
            <a:off x="613508" y="5282658"/>
            <a:ext cx="4064701" cy="1167521"/>
          </a:xfrm>
          <a:prstGeom prst="rect">
            <a:avLst/>
          </a:prstGeom>
        </p:spPr>
      </p:pic>
    </p:spTree>
    <p:extLst>
      <p:ext uri="{BB962C8B-B14F-4D97-AF65-F5344CB8AC3E}">
        <p14:creationId xmlns:p14="http://schemas.microsoft.com/office/powerpoint/2010/main" val="21352294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9222696D-7B50-362B-053D-04FA79587358}"/>
              </a:ext>
            </a:extLst>
          </p:cNvPr>
          <p:cNvGraphicFramePr>
            <a:graphicFrameLocks noChangeAspect="1"/>
          </p:cNvGraphicFramePr>
          <p:nvPr/>
        </p:nvGraphicFramePr>
        <p:xfrm>
          <a:off x="1625934" y="741988"/>
          <a:ext cx="8941477" cy="5375371"/>
        </p:xfrm>
        <a:graphic>
          <a:graphicData uri="http://schemas.openxmlformats.org/presentationml/2006/ole">
            <mc:AlternateContent xmlns:mc="http://schemas.openxmlformats.org/markup-compatibility/2006">
              <mc:Choice xmlns:v="urn:schemas-microsoft-com:vml" Requires="v">
                <p:oleObj name="Worksheet" r:id="rId3" imgW="9001282" imgH="5410173" progId="Excel.Sheet.12">
                  <p:link updateAutomatic="1"/>
                </p:oleObj>
              </mc:Choice>
              <mc:Fallback>
                <p:oleObj name="Worksheet" r:id="rId3" imgW="9001282" imgH="5410173" progId="Excel.Sheet.12">
                  <p:link updateAutomatic="1"/>
                  <p:pic>
                    <p:nvPicPr>
                      <p:cNvPr id="2" name="Object 1">
                        <a:extLst>
                          <a:ext uri="{FF2B5EF4-FFF2-40B4-BE49-F238E27FC236}">
                            <a16:creationId xmlns:a16="http://schemas.microsoft.com/office/drawing/2014/main" id="{9222696D-7B50-362B-053D-04FA79587358}"/>
                          </a:ext>
                        </a:extLst>
                      </p:cNvPr>
                      <p:cNvPicPr/>
                      <p:nvPr/>
                    </p:nvPicPr>
                    <p:blipFill>
                      <a:blip r:embed="rId4"/>
                      <a:stretch>
                        <a:fillRect/>
                      </a:stretch>
                    </p:blipFill>
                    <p:spPr>
                      <a:xfrm>
                        <a:off x="1625934" y="741988"/>
                        <a:ext cx="8941477" cy="5375371"/>
                      </a:xfrm>
                      <a:prstGeom prst="rect">
                        <a:avLst/>
                      </a:prstGeom>
                    </p:spPr>
                  </p:pic>
                </p:oleObj>
              </mc:Fallback>
            </mc:AlternateContent>
          </a:graphicData>
        </a:graphic>
      </p:graphicFrame>
    </p:spTree>
    <p:extLst>
      <p:ext uri="{BB962C8B-B14F-4D97-AF65-F5344CB8AC3E}">
        <p14:creationId xmlns:p14="http://schemas.microsoft.com/office/powerpoint/2010/main" val="1075837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865BD5-4A2F-9241-6411-8104D1261ACA}"/>
              </a:ext>
            </a:extLst>
          </p:cNvPr>
          <p:cNvSpPr>
            <a:spLocks noGrp="1"/>
          </p:cNvSpPr>
          <p:nvPr>
            <p:ph type="dt" sz="half" idx="10"/>
          </p:nvPr>
        </p:nvSpPr>
        <p:spPr/>
        <p:txBody>
          <a:bodyPr/>
          <a:lstStyle/>
          <a:p>
            <a:r>
              <a:rPr lang="en-US"/>
              <a:t>1.11.2023</a:t>
            </a:r>
            <a:endParaRPr lang="en-US" dirty="0"/>
          </a:p>
        </p:txBody>
      </p:sp>
      <p:sp>
        <p:nvSpPr>
          <p:cNvPr id="3" name="Footer Placeholder 2">
            <a:extLst>
              <a:ext uri="{FF2B5EF4-FFF2-40B4-BE49-F238E27FC236}">
                <a16:creationId xmlns:a16="http://schemas.microsoft.com/office/drawing/2014/main" id="{368EB700-65DE-F1D7-AC8B-485E8EE1E617}"/>
              </a:ext>
            </a:extLst>
          </p:cNvPr>
          <p:cNvSpPr>
            <a:spLocks noGrp="1"/>
          </p:cNvSpPr>
          <p:nvPr>
            <p:ph type="ftr" sz="quarter" idx="11"/>
          </p:nvPr>
        </p:nvSpPr>
        <p:spPr/>
        <p:txBody>
          <a:bodyPr/>
          <a:lstStyle/>
          <a:p>
            <a:r>
              <a:rPr lang="en-US" noProof="0"/>
              <a:t>Rakentamisen suhdannenäkymät, Pekka Pajakkala</a:t>
            </a:r>
            <a:endParaRPr lang="en-US" noProof="0" dirty="0"/>
          </a:p>
        </p:txBody>
      </p:sp>
      <p:sp>
        <p:nvSpPr>
          <p:cNvPr id="4" name="Slide Number Placeholder 3">
            <a:extLst>
              <a:ext uri="{FF2B5EF4-FFF2-40B4-BE49-F238E27FC236}">
                <a16:creationId xmlns:a16="http://schemas.microsoft.com/office/drawing/2014/main" id="{B24A0E82-F0F6-CA59-684A-991D1ADB7349}"/>
              </a:ext>
            </a:extLst>
          </p:cNvPr>
          <p:cNvSpPr>
            <a:spLocks noGrp="1"/>
          </p:cNvSpPr>
          <p:nvPr>
            <p:ph type="sldNum" sz="quarter" idx="12"/>
          </p:nvPr>
        </p:nvSpPr>
        <p:spPr/>
        <p:txBody>
          <a:bodyPr/>
          <a:lstStyle/>
          <a:p>
            <a:fld id="{18F57A71-91D3-4A55-B057-23E719EBC73D}" type="slidenum">
              <a:rPr lang="en-US" noProof="0" smtClean="0"/>
              <a:pPr/>
              <a:t>31</a:t>
            </a:fld>
            <a:endParaRPr lang="en-US" noProof="0"/>
          </a:p>
        </p:txBody>
      </p:sp>
      <p:sp>
        <p:nvSpPr>
          <p:cNvPr id="5" name="Title 4">
            <a:extLst>
              <a:ext uri="{FF2B5EF4-FFF2-40B4-BE49-F238E27FC236}">
                <a16:creationId xmlns:a16="http://schemas.microsoft.com/office/drawing/2014/main" id="{F16D7329-2D40-52F0-92A5-D0569A6F2028}"/>
              </a:ext>
            </a:extLst>
          </p:cNvPr>
          <p:cNvSpPr>
            <a:spLocks noGrp="1"/>
          </p:cNvSpPr>
          <p:nvPr>
            <p:ph type="title"/>
          </p:nvPr>
        </p:nvSpPr>
        <p:spPr>
          <a:xfrm>
            <a:off x="281631" y="74148"/>
            <a:ext cx="10972800" cy="1152525"/>
          </a:xfrm>
        </p:spPr>
        <p:txBody>
          <a:bodyPr/>
          <a:lstStyle/>
          <a:p>
            <a:r>
              <a:rPr lang="fi-FI" dirty="0"/>
              <a:t>Suomi - Toimitilat eriteltynä</a:t>
            </a:r>
            <a:endParaRPr lang="en-US" dirty="0"/>
          </a:p>
        </p:txBody>
      </p:sp>
      <p:graphicFrame>
        <p:nvGraphicFramePr>
          <p:cNvPr id="7" name="Object 6">
            <a:extLst>
              <a:ext uri="{FF2B5EF4-FFF2-40B4-BE49-F238E27FC236}">
                <a16:creationId xmlns:a16="http://schemas.microsoft.com/office/drawing/2014/main" id="{51A02859-5A11-03AB-CE56-B1B03A375DB5}"/>
              </a:ext>
            </a:extLst>
          </p:cNvPr>
          <p:cNvGraphicFramePr>
            <a:graphicFrameLocks noChangeAspect="1"/>
          </p:cNvGraphicFramePr>
          <p:nvPr/>
        </p:nvGraphicFramePr>
        <p:xfrm>
          <a:off x="1108889" y="908213"/>
          <a:ext cx="4314557" cy="2592000"/>
        </p:xfrm>
        <a:graphic>
          <a:graphicData uri="http://schemas.openxmlformats.org/presentationml/2006/ole">
            <mc:AlternateContent xmlns:mc="http://schemas.openxmlformats.org/markup-compatibility/2006">
              <mc:Choice xmlns:v="urn:schemas-microsoft-com:vml" Requires="v">
                <p:oleObj name="Worksheet" r:id="rId2" imgW="8991658" imgH="5400675" progId="Excel.Sheet.12">
                  <p:link updateAutomatic="1"/>
                </p:oleObj>
              </mc:Choice>
              <mc:Fallback>
                <p:oleObj name="Worksheet" r:id="rId2" imgW="8991658" imgH="5400675" progId="Excel.Sheet.12">
                  <p:link updateAutomatic="1"/>
                  <p:pic>
                    <p:nvPicPr>
                      <p:cNvPr id="7" name="Object 6">
                        <a:extLst>
                          <a:ext uri="{FF2B5EF4-FFF2-40B4-BE49-F238E27FC236}">
                            <a16:creationId xmlns:a16="http://schemas.microsoft.com/office/drawing/2014/main" id="{51A02859-5A11-03AB-CE56-B1B03A375DB5}"/>
                          </a:ext>
                        </a:extLst>
                      </p:cNvPr>
                      <p:cNvPicPr/>
                      <p:nvPr/>
                    </p:nvPicPr>
                    <p:blipFill>
                      <a:blip r:embed="rId3"/>
                      <a:stretch>
                        <a:fillRect/>
                      </a:stretch>
                    </p:blipFill>
                    <p:spPr>
                      <a:xfrm>
                        <a:off x="1108889" y="908213"/>
                        <a:ext cx="4314557" cy="25920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59786546-540E-FB6E-E299-07CE76D84BE5}"/>
              </a:ext>
            </a:extLst>
          </p:cNvPr>
          <p:cNvGraphicFramePr>
            <a:graphicFrameLocks noChangeAspect="1"/>
          </p:cNvGraphicFramePr>
          <p:nvPr/>
        </p:nvGraphicFramePr>
        <p:xfrm>
          <a:off x="1103446" y="3648275"/>
          <a:ext cx="4320000" cy="2592000"/>
        </p:xfrm>
        <a:graphic>
          <a:graphicData uri="http://schemas.openxmlformats.org/presentationml/2006/ole">
            <mc:AlternateContent xmlns:mc="http://schemas.openxmlformats.org/markup-compatibility/2006">
              <mc:Choice xmlns:v="urn:schemas-microsoft-com:vml" Requires="v">
                <p:oleObj name="Worksheet" r:id="rId4" imgW="9001027" imgH="5400675" progId="Excel.Sheet.12">
                  <p:link updateAutomatic="1"/>
                </p:oleObj>
              </mc:Choice>
              <mc:Fallback>
                <p:oleObj name="Worksheet" r:id="rId4" imgW="9001027" imgH="5400675" progId="Excel.Sheet.12">
                  <p:link updateAutomatic="1"/>
                  <p:pic>
                    <p:nvPicPr>
                      <p:cNvPr id="9" name="Object 8">
                        <a:extLst>
                          <a:ext uri="{FF2B5EF4-FFF2-40B4-BE49-F238E27FC236}">
                            <a16:creationId xmlns:a16="http://schemas.microsoft.com/office/drawing/2014/main" id="{59786546-540E-FB6E-E299-07CE76D84BE5}"/>
                          </a:ext>
                        </a:extLst>
                      </p:cNvPr>
                      <p:cNvPicPr/>
                      <p:nvPr/>
                    </p:nvPicPr>
                    <p:blipFill>
                      <a:blip r:embed="rId5"/>
                      <a:stretch>
                        <a:fillRect/>
                      </a:stretch>
                    </p:blipFill>
                    <p:spPr>
                      <a:xfrm>
                        <a:off x="1103446" y="3648275"/>
                        <a:ext cx="4320000" cy="2592000"/>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B3A60A96-F871-FEC3-06BF-A7E1DFEEFD3A}"/>
              </a:ext>
            </a:extLst>
          </p:cNvPr>
          <p:cNvGraphicFramePr>
            <a:graphicFrameLocks noChangeAspect="1"/>
          </p:cNvGraphicFramePr>
          <p:nvPr/>
        </p:nvGraphicFramePr>
        <p:xfrm>
          <a:off x="6840976" y="157753"/>
          <a:ext cx="5032076" cy="3024000"/>
        </p:xfrm>
        <a:graphic>
          <a:graphicData uri="http://schemas.openxmlformats.org/presentationml/2006/ole">
            <mc:AlternateContent xmlns:mc="http://schemas.openxmlformats.org/markup-compatibility/2006">
              <mc:Choice xmlns:v="urn:schemas-microsoft-com:vml" Requires="v">
                <p:oleObj name="Worksheet" r:id="rId6" imgW="9001027" imgH="5410058" progId="Excel.Sheet.12">
                  <p:link updateAutomatic="1"/>
                </p:oleObj>
              </mc:Choice>
              <mc:Fallback>
                <p:oleObj name="Worksheet" r:id="rId6" imgW="9001027" imgH="5410058" progId="Excel.Sheet.12">
                  <p:link updateAutomatic="1"/>
                  <p:pic>
                    <p:nvPicPr>
                      <p:cNvPr id="18" name="Object 17">
                        <a:extLst>
                          <a:ext uri="{FF2B5EF4-FFF2-40B4-BE49-F238E27FC236}">
                            <a16:creationId xmlns:a16="http://schemas.microsoft.com/office/drawing/2014/main" id="{B3A60A96-F871-FEC3-06BF-A7E1DFEEFD3A}"/>
                          </a:ext>
                        </a:extLst>
                      </p:cNvPr>
                      <p:cNvPicPr/>
                      <p:nvPr/>
                    </p:nvPicPr>
                    <p:blipFill>
                      <a:blip r:embed="rId7"/>
                      <a:stretch>
                        <a:fillRect/>
                      </a:stretch>
                    </p:blipFill>
                    <p:spPr>
                      <a:xfrm>
                        <a:off x="6840976" y="157753"/>
                        <a:ext cx="5032076" cy="302400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9FC70C75-48F4-C24E-EA98-614EA02F7EE4}"/>
              </a:ext>
            </a:extLst>
          </p:cNvPr>
          <p:cNvGraphicFramePr>
            <a:graphicFrameLocks noChangeAspect="1"/>
          </p:cNvGraphicFramePr>
          <p:nvPr/>
        </p:nvGraphicFramePr>
        <p:xfrm>
          <a:off x="6853188" y="3216275"/>
          <a:ext cx="5040000" cy="3024000"/>
        </p:xfrm>
        <a:graphic>
          <a:graphicData uri="http://schemas.openxmlformats.org/presentationml/2006/ole">
            <mc:AlternateContent xmlns:mc="http://schemas.openxmlformats.org/markup-compatibility/2006">
              <mc:Choice xmlns:v="urn:schemas-microsoft-com:vml" Requires="v">
                <p:oleObj name="Worksheet" r:id="rId8" imgW="9001027" imgH="5400675" progId="Excel.Sheet.12">
                  <p:link updateAutomatic="1"/>
                </p:oleObj>
              </mc:Choice>
              <mc:Fallback>
                <p:oleObj name="Worksheet" r:id="rId8" imgW="9001027" imgH="5400675" progId="Excel.Sheet.12">
                  <p:link updateAutomatic="1"/>
                  <p:pic>
                    <p:nvPicPr>
                      <p:cNvPr id="19" name="Object 18">
                        <a:extLst>
                          <a:ext uri="{FF2B5EF4-FFF2-40B4-BE49-F238E27FC236}">
                            <a16:creationId xmlns:a16="http://schemas.microsoft.com/office/drawing/2014/main" id="{9FC70C75-48F4-C24E-EA98-614EA02F7EE4}"/>
                          </a:ext>
                        </a:extLst>
                      </p:cNvPr>
                      <p:cNvPicPr/>
                      <p:nvPr/>
                    </p:nvPicPr>
                    <p:blipFill>
                      <a:blip r:embed="rId9"/>
                      <a:stretch>
                        <a:fillRect/>
                      </a:stretch>
                    </p:blipFill>
                    <p:spPr>
                      <a:xfrm>
                        <a:off x="6853188" y="3216275"/>
                        <a:ext cx="5040000" cy="3024000"/>
                      </a:xfrm>
                      <a:prstGeom prst="rect">
                        <a:avLst/>
                      </a:prstGeom>
                    </p:spPr>
                  </p:pic>
                </p:oleObj>
              </mc:Fallback>
            </mc:AlternateContent>
          </a:graphicData>
        </a:graphic>
      </p:graphicFrame>
    </p:spTree>
    <p:extLst>
      <p:ext uri="{BB962C8B-B14F-4D97-AF65-F5344CB8AC3E}">
        <p14:creationId xmlns:p14="http://schemas.microsoft.com/office/powerpoint/2010/main" val="17552898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F48CE7D-2B1F-4AD5-88EA-2EF4A7A60C3B}"/>
              </a:ext>
            </a:extLst>
          </p:cNvPr>
          <p:cNvSpPr txBox="1">
            <a:spLocks/>
          </p:cNvSpPr>
          <p:nvPr/>
        </p:nvSpPr>
        <p:spPr>
          <a:xfrm>
            <a:off x="479376" y="99019"/>
            <a:ext cx="11377264" cy="1152525"/>
          </a:xfrm>
          <a:prstGeom prst="rect">
            <a:avLst/>
          </a:prstGeom>
        </p:spPr>
        <p:txBody>
          <a:bodyPr/>
          <a:lstStyle>
            <a:lvl1pPr algn="l" defTabSz="1079906" rtl="0" eaLnBrk="1" latinLnBrk="0" hangingPunct="1">
              <a:lnSpc>
                <a:spcPts val="4252"/>
              </a:lnSpc>
              <a:spcBef>
                <a:spcPct val="0"/>
              </a:spcBef>
              <a:buNone/>
              <a:defRPr sz="4252" kern="1200" baseline="0">
                <a:solidFill>
                  <a:srgbClr val="1F7BB6"/>
                </a:solidFill>
                <a:latin typeface="+mj-lt"/>
                <a:ea typeface="+mj-ea"/>
                <a:cs typeface="+mj-cs"/>
              </a:defRPr>
            </a:lvl1pPr>
          </a:lstStyle>
          <a:p>
            <a:r>
              <a:rPr lang="en-US" sz="3600" dirty="0" err="1"/>
              <a:t>Kokonaistuotot</a:t>
            </a:r>
            <a:r>
              <a:rPr lang="en-US" sz="3600" dirty="0"/>
              <a:t> </a:t>
            </a:r>
            <a:r>
              <a:rPr lang="en-US" sz="3600" dirty="0" err="1"/>
              <a:t>kiinteistösektoreittain</a:t>
            </a:r>
            <a:r>
              <a:rPr lang="en-US" sz="3600" dirty="0"/>
              <a:t> 2022 ja </a:t>
            </a:r>
            <a:r>
              <a:rPr lang="en-US" sz="3600" dirty="0" err="1"/>
              <a:t>kiinteistökaupat</a:t>
            </a:r>
            <a:r>
              <a:rPr lang="en-US" sz="3600" dirty="0"/>
              <a:t> 2023</a:t>
            </a:r>
          </a:p>
        </p:txBody>
      </p:sp>
      <p:pic>
        <p:nvPicPr>
          <p:cNvPr id="3" name="Picture 2">
            <a:extLst>
              <a:ext uri="{FF2B5EF4-FFF2-40B4-BE49-F238E27FC236}">
                <a16:creationId xmlns:a16="http://schemas.microsoft.com/office/drawing/2014/main" id="{A4B8024A-D299-D49C-85A0-F75F8BDE9E72}"/>
              </a:ext>
            </a:extLst>
          </p:cNvPr>
          <p:cNvPicPr>
            <a:picLocks noChangeAspect="1"/>
          </p:cNvPicPr>
          <p:nvPr/>
        </p:nvPicPr>
        <p:blipFill>
          <a:blip r:embed="rId3"/>
          <a:stretch>
            <a:fillRect/>
          </a:stretch>
        </p:blipFill>
        <p:spPr>
          <a:xfrm>
            <a:off x="119336" y="1554425"/>
            <a:ext cx="6976493" cy="3852428"/>
          </a:xfrm>
          <a:prstGeom prst="rect">
            <a:avLst/>
          </a:prstGeom>
        </p:spPr>
      </p:pic>
      <p:sp>
        <p:nvSpPr>
          <p:cNvPr id="6" name="TextBox 5">
            <a:extLst>
              <a:ext uri="{FF2B5EF4-FFF2-40B4-BE49-F238E27FC236}">
                <a16:creationId xmlns:a16="http://schemas.microsoft.com/office/drawing/2014/main" id="{46E01A1A-FB27-3BA9-D55F-FD9E7B9B87E8}"/>
              </a:ext>
            </a:extLst>
          </p:cNvPr>
          <p:cNvSpPr txBox="1"/>
          <p:nvPr/>
        </p:nvSpPr>
        <p:spPr>
          <a:xfrm>
            <a:off x="5951984" y="5028884"/>
            <a:ext cx="854721" cy="274691"/>
          </a:xfrm>
          <a:prstGeom prst="rect">
            <a:avLst/>
          </a:prstGeom>
          <a:noFill/>
        </p:spPr>
        <p:txBody>
          <a:bodyPr wrap="none" rtlCol="0">
            <a:spAutoFit/>
          </a:bodyPr>
          <a:lstStyle/>
          <a:p>
            <a:r>
              <a:rPr lang="fi-FI" sz="1185" dirty="0"/>
              <a:t>Lähde: KTI </a:t>
            </a:r>
          </a:p>
        </p:txBody>
      </p:sp>
      <p:sp>
        <p:nvSpPr>
          <p:cNvPr id="2" name="Päivämäärän paikkamerkki 1">
            <a:extLst>
              <a:ext uri="{FF2B5EF4-FFF2-40B4-BE49-F238E27FC236}">
                <a16:creationId xmlns:a16="http://schemas.microsoft.com/office/drawing/2014/main" id="{3D8AD71C-0BE0-8D41-66EC-F89649B273D3}"/>
              </a:ext>
            </a:extLst>
          </p:cNvPr>
          <p:cNvSpPr>
            <a:spLocks noGrp="1"/>
          </p:cNvSpPr>
          <p:nvPr>
            <p:ph type="dt" sz="half" idx="10"/>
          </p:nvPr>
        </p:nvSpPr>
        <p:spPr/>
        <p:txBody>
          <a:bodyPr/>
          <a:lstStyle/>
          <a:p>
            <a:r>
              <a:rPr lang="en-US" noProof="0"/>
              <a:t>1.11.2023</a:t>
            </a:r>
            <a:endParaRPr lang="en-US" noProof="0" dirty="0"/>
          </a:p>
        </p:txBody>
      </p:sp>
      <p:sp>
        <p:nvSpPr>
          <p:cNvPr id="5" name="Alatunnisteen paikkamerkki 4">
            <a:extLst>
              <a:ext uri="{FF2B5EF4-FFF2-40B4-BE49-F238E27FC236}">
                <a16:creationId xmlns:a16="http://schemas.microsoft.com/office/drawing/2014/main" id="{A0395DA0-AF8B-EDB2-F853-CFE46E68489E}"/>
              </a:ext>
            </a:extLst>
          </p:cNvPr>
          <p:cNvSpPr>
            <a:spLocks noGrp="1"/>
          </p:cNvSpPr>
          <p:nvPr>
            <p:ph type="ftr" sz="quarter" idx="11"/>
          </p:nvPr>
        </p:nvSpPr>
        <p:spPr>
          <a:xfrm>
            <a:off x="1792232" y="6293891"/>
            <a:ext cx="6912768" cy="216024"/>
          </a:xfrm>
        </p:spPr>
        <p:txBody>
          <a:bodyPr/>
          <a:lstStyle/>
          <a:p>
            <a:r>
              <a:rPr lang="fi-FI" noProof="0" dirty="0"/>
              <a:t>Rakentamisen suhdannenäkymät, Pekka Pajakkala</a:t>
            </a:r>
            <a:endParaRPr lang="en-US" noProof="0" dirty="0"/>
          </a:p>
        </p:txBody>
      </p:sp>
      <p:sp>
        <p:nvSpPr>
          <p:cNvPr id="7" name="Dian numeron paikkamerkki 6">
            <a:extLst>
              <a:ext uri="{FF2B5EF4-FFF2-40B4-BE49-F238E27FC236}">
                <a16:creationId xmlns:a16="http://schemas.microsoft.com/office/drawing/2014/main" id="{C3515BCE-A0AE-74AF-D66B-FAF87DA34FB2}"/>
              </a:ext>
            </a:extLst>
          </p:cNvPr>
          <p:cNvSpPr>
            <a:spLocks noGrp="1"/>
          </p:cNvSpPr>
          <p:nvPr>
            <p:ph type="sldNum" sz="quarter" idx="12"/>
          </p:nvPr>
        </p:nvSpPr>
        <p:spPr/>
        <p:txBody>
          <a:bodyPr/>
          <a:lstStyle/>
          <a:p>
            <a:fld id="{18F57A71-91D3-4A55-B057-23E719EBC73D}" type="slidenum">
              <a:rPr lang="en-US" noProof="0" smtClean="0"/>
              <a:pPr/>
              <a:t>32</a:t>
            </a:fld>
            <a:endParaRPr lang="en-US" noProof="0"/>
          </a:p>
        </p:txBody>
      </p:sp>
      <p:graphicFrame>
        <p:nvGraphicFramePr>
          <p:cNvPr id="9" name="Taulukko 8">
            <a:extLst>
              <a:ext uri="{FF2B5EF4-FFF2-40B4-BE49-F238E27FC236}">
                <a16:creationId xmlns:a16="http://schemas.microsoft.com/office/drawing/2014/main" id="{B47B28C6-8B60-86FD-6CCD-FA39322C6123}"/>
              </a:ext>
            </a:extLst>
          </p:cNvPr>
          <p:cNvGraphicFramePr>
            <a:graphicFrameLocks noGrp="1"/>
          </p:cNvGraphicFramePr>
          <p:nvPr>
            <p:extLst>
              <p:ext uri="{D42A27DB-BD31-4B8C-83A1-F6EECF244321}">
                <p14:modId xmlns:p14="http://schemas.microsoft.com/office/powerpoint/2010/main" val="567431382"/>
              </p:ext>
            </p:extLst>
          </p:nvPr>
        </p:nvGraphicFramePr>
        <p:xfrm>
          <a:off x="7648883" y="1420522"/>
          <a:ext cx="3785859" cy="5089393"/>
        </p:xfrm>
        <a:graphic>
          <a:graphicData uri="http://schemas.openxmlformats.org/drawingml/2006/table">
            <a:tbl>
              <a:tblPr/>
              <a:tblGrid>
                <a:gridCol w="3785859">
                  <a:extLst>
                    <a:ext uri="{9D8B030D-6E8A-4147-A177-3AD203B41FA5}">
                      <a16:colId xmlns:a16="http://schemas.microsoft.com/office/drawing/2014/main" val="1625589310"/>
                    </a:ext>
                  </a:extLst>
                </a:gridCol>
              </a:tblGrid>
              <a:tr h="5089393">
                <a:tc>
                  <a:txBody>
                    <a:bodyPr/>
                    <a:lstStyle/>
                    <a:p>
                      <a:pPr algn="l"/>
                      <a:br>
                        <a:rPr lang="en-GB" sz="1700" b="1" u="none" strike="noStrike" dirty="0">
                          <a:solidFill>
                            <a:srgbClr val="5FB854"/>
                          </a:solidFill>
                          <a:effectLst/>
                          <a:latin typeface="Arial" panose="020B0604020202020204" pitchFamily="34" charset="0"/>
                        </a:rPr>
                      </a:br>
                      <a:r>
                        <a:rPr lang="en-GB" sz="1700" b="1" u="none" strike="noStrike" dirty="0">
                          <a:solidFill>
                            <a:srgbClr val="5FB854"/>
                          </a:solidFill>
                          <a:effectLst/>
                          <a:latin typeface="Arial" panose="020B0604020202020204" pitchFamily="34" charset="0"/>
                        </a:rPr>
                        <a:t>Q3 transaction volume amounted to €370 million</a:t>
                      </a:r>
                    </a:p>
                    <a:p>
                      <a:pPr algn="l"/>
                      <a:endParaRPr lang="en-GB" sz="1700" b="1" u="none" strike="noStrike" dirty="0">
                        <a:solidFill>
                          <a:srgbClr val="5FB854"/>
                        </a:solidFill>
                        <a:effectLst/>
                        <a:latin typeface="Arial" panose="020B0604020202020204" pitchFamily="34" charset="0"/>
                      </a:endParaRPr>
                    </a:p>
                    <a:p>
                      <a:pPr algn="l"/>
                      <a:r>
                        <a:rPr lang="en-GB" sz="1700" b="1" u="none" strike="noStrike" dirty="0">
                          <a:solidFill>
                            <a:srgbClr val="262626"/>
                          </a:solidFill>
                          <a:effectLst/>
                          <a:latin typeface="Arial" panose="020B0604020202020204" pitchFamily="34" charset="0"/>
                        </a:rPr>
                        <a:t>The Q3 volume decreased by as much as 75% </a:t>
                      </a:r>
                      <a:r>
                        <a:rPr lang="en-GB" sz="1700" b="0" u="none" strike="noStrike" dirty="0">
                          <a:solidFill>
                            <a:srgbClr val="262626"/>
                          </a:solidFill>
                          <a:effectLst/>
                          <a:latin typeface="Arial" panose="020B0604020202020204" pitchFamily="34" charset="0"/>
                        </a:rPr>
                        <a:t>from the corresponding period last year (€1.5 bill,) </a:t>
                      </a:r>
                    </a:p>
                    <a:p>
                      <a:pPr algn="l"/>
                      <a:endParaRPr lang="en-GB" sz="1700" b="0" u="none" strike="noStrike" dirty="0">
                        <a:solidFill>
                          <a:srgbClr val="262626"/>
                        </a:solidFill>
                        <a:effectLst/>
                        <a:latin typeface="Arial" panose="020B0604020202020204" pitchFamily="34" charset="0"/>
                      </a:endParaRPr>
                    </a:p>
                    <a:p>
                      <a:pPr algn="l"/>
                      <a:r>
                        <a:rPr lang="en-GB" sz="1700" b="1" u="none" strike="noStrike" dirty="0">
                          <a:solidFill>
                            <a:srgbClr val="262626"/>
                          </a:solidFill>
                          <a:effectLst/>
                          <a:latin typeface="Arial" panose="020B0604020202020204" pitchFamily="34" charset="0"/>
                        </a:rPr>
                        <a:t>The total transaction volume of the first three quarters of 2023 reached €1.8 billion (€6.0 bn in the corresponding period in 2022).</a:t>
                      </a: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4116555457"/>
                  </a:ext>
                </a:extLst>
              </a:tr>
            </a:tbl>
          </a:graphicData>
        </a:graphic>
      </p:graphicFrame>
    </p:spTree>
    <p:extLst>
      <p:ext uri="{BB962C8B-B14F-4D97-AF65-F5344CB8AC3E}">
        <p14:creationId xmlns:p14="http://schemas.microsoft.com/office/powerpoint/2010/main" val="30019262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BE822A51-DDC1-7C00-49AB-6C13304E2C39}"/>
              </a:ext>
            </a:extLst>
          </p:cNvPr>
          <p:cNvSpPr>
            <a:spLocks noGrp="1"/>
          </p:cNvSpPr>
          <p:nvPr>
            <p:ph type="title"/>
          </p:nvPr>
        </p:nvSpPr>
        <p:spPr>
          <a:xfrm>
            <a:off x="288032" y="188640"/>
            <a:ext cx="8496944" cy="1152525"/>
          </a:xfrm>
        </p:spPr>
        <p:txBody>
          <a:bodyPr/>
          <a:lstStyle/>
          <a:p>
            <a:pPr>
              <a:lnSpc>
                <a:spcPct val="100000"/>
              </a:lnSpc>
            </a:pPr>
            <a:r>
              <a:rPr lang="fi-FI" sz="3200" b="0" i="0" dirty="0" err="1">
                <a:solidFill>
                  <a:schemeClr val="accent1"/>
                </a:solidFill>
                <a:effectLst/>
                <a:latin typeface="IBM Plex Sans" panose="020B0503050203000203" pitchFamily="34" charset="0"/>
              </a:rPr>
              <a:t>EK:n</a:t>
            </a:r>
            <a:r>
              <a:rPr lang="fi-FI" sz="3200" b="0" i="0" dirty="0">
                <a:solidFill>
                  <a:schemeClr val="accent1"/>
                </a:solidFill>
                <a:effectLst/>
                <a:latin typeface="IBM Plex Sans" panose="020B0503050203000203" pitchFamily="34" charset="0"/>
              </a:rPr>
              <a:t> dataikkuna: Vihreän siirtymän investoin­tiaikeet nousseet yli 200 miljardiin euroon</a:t>
            </a:r>
            <a:br>
              <a:rPr lang="fi-FI" sz="3200" b="0" i="0" dirty="0">
                <a:solidFill>
                  <a:schemeClr val="accent1"/>
                </a:solidFill>
                <a:effectLst/>
                <a:latin typeface="IBM Plex Sans" panose="020B0503050203000203" pitchFamily="34" charset="0"/>
              </a:rPr>
            </a:br>
            <a:r>
              <a:rPr lang="fi-FI" sz="2000" b="0" i="0" dirty="0">
                <a:solidFill>
                  <a:schemeClr val="accent1"/>
                </a:solidFill>
                <a:effectLst/>
                <a:latin typeface="IBM Plex Sans" panose="020B0503050203000203" pitchFamily="34" charset="0"/>
              </a:rPr>
              <a:t>- investoinnit painottuvat 2030-luvulle, ei vielä lähivuosille</a:t>
            </a:r>
            <a:br>
              <a:rPr lang="fi-FI" sz="2000" b="0" i="0" dirty="0">
                <a:solidFill>
                  <a:schemeClr val="accent1"/>
                </a:solidFill>
                <a:effectLst/>
                <a:latin typeface="IBM Plex Sans" panose="020B0503050203000203" pitchFamily="34" charset="0"/>
              </a:rPr>
            </a:br>
            <a:r>
              <a:rPr lang="fi-FI" sz="2000" b="0" i="0" dirty="0">
                <a:solidFill>
                  <a:schemeClr val="accent1"/>
                </a:solidFill>
                <a:effectLst/>
                <a:latin typeface="IBM Plex Sans" panose="020B0503050203000203" pitchFamily="34" charset="0"/>
              </a:rPr>
              <a:t>- investointeihin liittyy runsaasti rakentamista</a:t>
            </a:r>
            <a:endParaRPr lang="en-GB" sz="3200" dirty="0">
              <a:solidFill>
                <a:schemeClr val="accent1"/>
              </a:solidFill>
            </a:endParaRPr>
          </a:p>
        </p:txBody>
      </p:sp>
      <p:sp>
        <p:nvSpPr>
          <p:cNvPr id="6" name="Sisällön paikkamerkki 5">
            <a:extLst>
              <a:ext uri="{FF2B5EF4-FFF2-40B4-BE49-F238E27FC236}">
                <a16:creationId xmlns:a16="http://schemas.microsoft.com/office/drawing/2014/main" id="{F13AC83F-DE70-9BB8-3F5E-5996353B9BDD}"/>
              </a:ext>
            </a:extLst>
          </p:cNvPr>
          <p:cNvSpPr>
            <a:spLocks noGrp="1"/>
          </p:cNvSpPr>
          <p:nvPr>
            <p:ph idx="1"/>
          </p:nvPr>
        </p:nvSpPr>
        <p:spPr/>
        <p:txBody>
          <a:bodyPr/>
          <a:lstStyle/>
          <a:p>
            <a:endParaRPr lang="en-GB" dirty="0"/>
          </a:p>
        </p:txBody>
      </p:sp>
      <p:sp>
        <p:nvSpPr>
          <p:cNvPr id="2" name="Päivämäärän paikkamerkki 1">
            <a:extLst>
              <a:ext uri="{FF2B5EF4-FFF2-40B4-BE49-F238E27FC236}">
                <a16:creationId xmlns:a16="http://schemas.microsoft.com/office/drawing/2014/main" id="{37DEF56E-BCDA-E6D3-3045-5FE55889CBBB}"/>
              </a:ext>
            </a:extLst>
          </p:cNvPr>
          <p:cNvSpPr>
            <a:spLocks noGrp="1"/>
          </p:cNvSpPr>
          <p:nvPr>
            <p:ph type="dt" sz="half" idx="10"/>
          </p:nvPr>
        </p:nvSpPr>
        <p:spPr/>
        <p:txBody>
          <a:bodyPr/>
          <a:lstStyle/>
          <a:p>
            <a:r>
              <a:rPr lang="en-US" noProof="0"/>
              <a:t>1.11.2023</a:t>
            </a:r>
            <a:endParaRPr lang="en-US" noProof="0" dirty="0"/>
          </a:p>
        </p:txBody>
      </p:sp>
      <p:sp>
        <p:nvSpPr>
          <p:cNvPr id="3" name="Alatunnisteen paikkamerkki 2">
            <a:extLst>
              <a:ext uri="{FF2B5EF4-FFF2-40B4-BE49-F238E27FC236}">
                <a16:creationId xmlns:a16="http://schemas.microsoft.com/office/drawing/2014/main" id="{850CCA3A-4D04-A271-9B3B-D409A181E344}"/>
              </a:ext>
            </a:extLst>
          </p:cNvPr>
          <p:cNvSpPr>
            <a:spLocks noGrp="1"/>
          </p:cNvSpPr>
          <p:nvPr>
            <p:ph type="ftr" sz="quarter" idx="11"/>
          </p:nvPr>
        </p:nvSpPr>
        <p:spPr/>
        <p:txBody>
          <a:bodyPr/>
          <a:lstStyle/>
          <a:p>
            <a:r>
              <a:rPr lang="fi-FI" noProof="0"/>
              <a:t>Rakentamisen suhdannenäkymät, Pekka Pajakkala</a:t>
            </a:r>
            <a:endParaRPr lang="en-US" noProof="0" dirty="0"/>
          </a:p>
        </p:txBody>
      </p:sp>
      <p:sp>
        <p:nvSpPr>
          <p:cNvPr id="4" name="Dian numeron paikkamerkki 3">
            <a:extLst>
              <a:ext uri="{FF2B5EF4-FFF2-40B4-BE49-F238E27FC236}">
                <a16:creationId xmlns:a16="http://schemas.microsoft.com/office/drawing/2014/main" id="{442AA189-666E-7EAA-2A40-0C1C7F6B9313}"/>
              </a:ext>
            </a:extLst>
          </p:cNvPr>
          <p:cNvSpPr>
            <a:spLocks noGrp="1"/>
          </p:cNvSpPr>
          <p:nvPr>
            <p:ph type="sldNum" sz="quarter" idx="12"/>
          </p:nvPr>
        </p:nvSpPr>
        <p:spPr/>
        <p:txBody>
          <a:bodyPr/>
          <a:lstStyle/>
          <a:p>
            <a:fld id="{18F57A71-91D3-4A55-B057-23E719EBC73D}" type="slidenum">
              <a:rPr lang="en-US" noProof="0" smtClean="0"/>
              <a:pPr/>
              <a:t>33</a:t>
            </a:fld>
            <a:endParaRPr lang="en-US" noProof="0"/>
          </a:p>
        </p:txBody>
      </p:sp>
      <p:pic>
        <p:nvPicPr>
          <p:cNvPr id="8" name="Kuva 7">
            <a:extLst>
              <a:ext uri="{FF2B5EF4-FFF2-40B4-BE49-F238E27FC236}">
                <a16:creationId xmlns:a16="http://schemas.microsoft.com/office/drawing/2014/main" id="{4D0EF5E8-B704-DC2C-4CD4-F6508A5D408A}"/>
              </a:ext>
            </a:extLst>
          </p:cNvPr>
          <p:cNvPicPr>
            <a:picLocks noChangeAspect="1"/>
          </p:cNvPicPr>
          <p:nvPr/>
        </p:nvPicPr>
        <p:blipFill>
          <a:blip r:embed="rId2"/>
          <a:stretch>
            <a:fillRect/>
          </a:stretch>
        </p:blipFill>
        <p:spPr>
          <a:xfrm>
            <a:off x="8784976" y="188640"/>
            <a:ext cx="3575720" cy="6770595"/>
          </a:xfrm>
          <a:prstGeom prst="rect">
            <a:avLst/>
          </a:prstGeom>
        </p:spPr>
      </p:pic>
      <p:pic>
        <p:nvPicPr>
          <p:cNvPr id="10" name="Kuva 9">
            <a:extLst>
              <a:ext uri="{FF2B5EF4-FFF2-40B4-BE49-F238E27FC236}">
                <a16:creationId xmlns:a16="http://schemas.microsoft.com/office/drawing/2014/main" id="{BDF99F1E-67EB-429A-0F71-3504130C8564}"/>
              </a:ext>
            </a:extLst>
          </p:cNvPr>
          <p:cNvPicPr>
            <a:picLocks noChangeAspect="1"/>
          </p:cNvPicPr>
          <p:nvPr/>
        </p:nvPicPr>
        <p:blipFill>
          <a:blip r:embed="rId3"/>
          <a:stretch>
            <a:fillRect/>
          </a:stretch>
        </p:blipFill>
        <p:spPr>
          <a:xfrm>
            <a:off x="609600" y="4538138"/>
            <a:ext cx="7563906" cy="2248214"/>
          </a:xfrm>
          <a:prstGeom prst="rect">
            <a:avLst/>
          </a:prstGeom>
        </p:spPr>
      </p:pic>
      <p:pic>
        <p:nvPicPr>
          <p:cNvPr id="14" name="Kuva 13">
            <a:extLst>
              <a:ext uri="{FF2B5EF4-FFF2-40B4-BE49-F238E27FC236}">
                <a16:creationId xmlns:a16="http://schemas.microsoft.com/office/drawing/2014/main" id="{F0B6047D-3CFC-0B3B-7ADB-3458EE83EB9A}"/>
              </a:ext>
            </a:extLst>
          </p:cNvPr>
          <p:cNvPicPr>
            <a:picLocks noChangeAspect="1"/>
          </p:cNvPicPr>
          <p:nvPr/>
        </p:nvPicPr>
        <p:blipFill>
          <a:blip r:embed="rId4"/>
          <a:stretch>
            <a:fillRect/>
          </a:stretch>
        </p:blipFill>
        <p:spPr>
          <a:xfrm>
            <a:off x="624418" y="1556744"/>
            <a:ext cx="6133840" cy="3097437"/>
          </a:xfrm>
          <a:prstGeom prst="rect">
            <a:avLst/>
          </a:prstGeom>
        </p:spPr>
      </p:pic>
      <p:sp>
        <p:nvSpPr>
          <p:cNvPr id="15" name="Suorakulmio: Pyöristetyt kulmat 14">
            <a:extLst>
              <a:ext uri="{FF2B5EF4-FFF2-40B4-BE49-F238E27FC236}">
                <a16:creationId xmlns:a16="http://schemas.microsoft.com/office/drawing/2014/main" id="{A4D7AC65-B429-339B-3568-CF83EAD1C9BD}"/>
              </a:ext>
            </a:extLst>
          </p:cNvPr>
          <p:cNvSpPr/>
          <p:nvPr/>
        </p:nvSpPr>
        <p:spPr>
          <a:xfrm>
            <a:off x="2495601" y="5662244"/>
            <a:ext cx="1690680" cy="112410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503111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CE243-95F6-14F4-E058-5C819627C18F}"/>
              </a:ext>
            </a:extLst>
          </p:cNvPr>
          <p:cNvSpPr>
            <a:spLocks noGrp="1"/>
          </p:cNvSpPr>
          <p:nvPr>
            <p:ph type="title"/>
          </p:nvPr>
        </p:nvSpPr>
        <p:spPr>
          <a:xfrm>
            <a:off x="624418" y="0"/>
            <a:ext cx="10972800" cy="1152525"/>
          </a:xfrm>
        </p:spPr>
        <p:txBody>
          <a:bodyPr/>
          <a:lstStyle/>
          <a:p>
            <a:r>
              <a:rPr lang="fi-FI" dirty="0"/>
              <a:t>Nousseet korot sekä korkeat korjausrakentamisen ja kiinteistöjen ylläpidon kustannukset jarruttavat korjauksia</a:t>
            </a:r>
          </a:p>
        </p:txBody>
      </p:sp>
      <p:sp>
        <p:nvSpPr>
          <p:cNvPr id="3" name="Content Placeholder 2">
            <a:extLst>
              <a:ext uri="{FF2B5EF4-FFF2-40B4-BE49-F238E27FC236}">
                <a16:creationId xmlns:a16="http://schemas.microsoft.com/office/drawing/2014/main" id="{D08288F0-FE2F-A4C6-8533-CE4ADDA9683F}"/>
              </a:ext>
            </a:extLst>
          </p:cNvPr>
          <p:cNvSpPr>
            <a:spLocks noGrp="1"/>
          </p:cNvSpPr>
          <p:nvPr>
            <p:ph sz="half" idx="1"/>
          </p:nvPr>
        </p:nvSpPr>
        <p:spPr>
          <a:xfrm>
            <a:off x="1103446" y="4825943"/>
            <a:ext cx="10729192" cy="1909439"/>
          </a:xfrm>
        </p:spPr>
        <p:txBody>
          <a:bodyPr/>
          <a:lstStyle/>
          <a:p>
            <a:pPr marL="171450" indent="-171450">
              <a:buFont typeface="Arial" panose="020B0604020202020204" pitchFamily="34" charset="0"/>
              <a:buChar char="•"/>
            </a:pPr>
            <a:r>
              <a:rPr lang="fi-FI" sz="1600" dirty="0"/>
              <a:t>Vuonna 2022 korjaaminen kasvoi 0,5 %. Tällä hetkellä sekä DIY että ammattimainen supistuvat. Korjaamisen ennakoidaan supistuvan v. 2023 -1 % ja v. 2024  0 %.</a:t>
            </a:r>
          </a:p>
          <a:p>
            <a:pPr marL="171450" indent="-171450">
              <a:buFont typeface="Arial" panose="020B0604020202020204" pitchFamily="34" charset="0"/>
              <a:buChar char="•"/>
            </a:pPr>
            <a:r>
              <a:rPr lang="fi-FI" sz="1600" dirty="0"/>
              <a:t>Ammattimainen korjaaminen kääntyi alkuvuonna 2023 laskuun. Varsinkin taloyhtiöhankkeita on siirtynyt. Kiinteistöyhtiöiden tilanne on kustannusten ja koron nousun jälkeen vaikeutunut merkittävästi.</a:t>
            </a:r>
          </a:p>
          <a:p>
            <a:pPr marL="171450" indent="-171450">
              <a:buFont typeface="Arial" panose="020B0604020202020204" pitchFamily="34" charset="0"/>
              <a:buChar char="•"/>
            </a:pPr>
            <a:r>
              <a:rPr lang="fi-FI" sz="1600" dirty="0"/>
              <a:t>Kuluttajien asuntojen korjausaikomukset ovat laskeneet jo lähes kahden vuoden ajan. Aikomukset ovat jo kohtalaisen matalat. </a:t>
            </a:r>
          </a:p>
          <a:p>
            <a:pPr marL="171450" indent="-171450">
              <a:buFont typeface="Arial" panose="020B0604020202020204" pitchFamily="34" charset="0"/>
              <a:buChar char="•"/>
            </a:pPr>
            <a:r>
              <a:rPr lang="fi-FI" sz="1600" dirty="0"/>
              <a:t>Putkiremontit ovat muita remonttityyppejä yleisempiä. Niiden kasvu jatkuu.</a:t>
            </a:r>
          </a:p>
          <a:p>
            <a:pPr marL="171450" indent="-171450">
              <a:buFont typeface="Arial" panose="020B0604020202020204" pitchFamily="34" charset="0"/>
              <a:buChar char="•"/>
            </a:pPr>
            <a:r>
              <a:rPr lang="fi-FI" sz="1600" dirty="0"/>
              <a:t>Julkisivukorjaaminen on vaisua ja näkymä on edelleen varsin vaisu. Energiakorjaukset lisääntyvät.</a:t>
            </a:r>
          </a:p>
          <a:p>
            <a:pPr marL="171450" indent="-171450">
              <a:buFont typeface="Arial" panose="020B0604020202020204" pitchFamily="34" charset="0"/>
              <a:buChar char="•"/>
            </a:pPr>
            <a:endParaRPr lang="fi-FI" sz="1200" dirty="0"/>
          </a:p>
        </p:txBody>
      </p:sp>
      <p:sp>
        <p:nvSpPr>
          <p:cNvPr id="5" name="Date Placeholder 4">
            <a:extLst>
              <a:ext uri="{FF2B5EF4-FFF2-40B4-BE49-F238E27FC236}">
                <a16:creationId xmlns:a16="http://schemas.microsoft.com/office/drawing/2014/main" id="{E710B67D-6C60-334A-EAE0-3F66DAE3C207}"/>
              </a:ext>
            </a:extLst>
          </p:cNvPr>
          <p:cNvSpPr>
            <a:spLocks noGrp="1"/>
          </p:cNvSpPr>
          <p:nvPr>
            <p:ph type="dt" sz="half" idx="10"/>
          </p:nvPr>
        </p:nvSpPr>
        <p:spPr/>
        <p:txBody>
          <a:bodyPr/>
          <a:lstStyle/>
          <a:p>
            <a:r>
              <a:rPr lang="en-US">
                <a:solidFill>
                  <a:schemeClr val="tx1"/>
                </a:solidFill>
              </a:rPr>
              <a:t>1.11.2023</a:t>
            </a:r>
            <a:endParaRPr lang="en-US" dirty="0">
              <a:solidFill>
                <a:schemeClr val="tx1"/>
              </a:solidFill>
            </a:endParaRPr>
          </a:p>
        </p:txBody>
      </p:sp>
      <p:sp>
        <p:nvSpPr>
          <p:cNvPr id="6" name="Slide Number Placeholder 5">
            <a:extLst>
              <a:ext uri="{FF2B5EF4-FFF2-40B4-BE49-F238E27FC236}">
                <a16:creationId xmlns:a16="http://schemas.microsoft.com/office/drawing/2014/main" id="{E4BA2B65-4668-C9CA-9AD3-7669E236E44E}"/>
              </a:ext>
            </a:extLst>
          </p:cNvPr>
          <p:cNvSpPr>
            <a:spLocks noGrp="1"/>
          </p:cNvSpPr>
          <p:nvPr>
            <p:ph type="sldNum" sz="quarter" idx="12"/>
          </p:nvPr>
        </p:nvSpPr>
        <p:spPr>
          <a:xfrm>
            <a:off x="479376" y="6337657"/>
            <a:ext cx="479028" cy="215900"/>
          </a:xfrm>
        </p:spPr>
        <p:txBody>
          <a:bodyPr/>
          <a:lstStyle/>
          <a:p>
            <a:fld id="{01FEE6BA-E83C-4FBF-B719-E6671631796F}" type="slidenum">
              <a:rPr lang="en-US" smtClean="0">
                <a:solidFill>
                  <a:schemeClr val="tx1"/>
                </a:solidFill>
              </a:rPr>
              <a:pPr/>
              <a:t>34</a:t>
            </a:fld>
            <a:endParaRPr lang="en-US" dirty="0">
              <a:solidFill>
                <a:schemeClr val="tx1"/>
              </a:solidFill>
            </a:endParaRPr>
          </a:p>
        </p:txBody>
      </p:sp>
      <p:pic>
        <p:nvPicPr>
          <p:cNvPr id="10" name="Picture 9">
            <a:extLst>
              <a:ext uri="{FF2B5EF4-FFF2-40B4-BE49-F238E27FC236}">
                <a16:creationId xmlns:a16="http://schemas.microsoft.com/office/drawing/2014/main" id="{067BABA5-9CE9-9F8F-8F35-AFC184FEB99C}"/>
              </a:ext>
            </a:extLst>
          </p:cNvPr>
          <p:cNvPicPr>
            <a:picLocks noChangeAspect="1"/>
          </p:cNvPicPr>
          <p:nvPr/>
        </p:nvPicPr>
        <p:blipFill>
          <a:blip r:embed="rId2"/>
          <a:stretch>
            <a:fillRect/>
          </a:stretch>
        </p:blipFill>
        <p:spPr>
          <a:xfrm>
            <a:off x="372661" y="1053554"/>
            <a:ext cx="5819245" cy="3744416"/>
          </a:xfrm>
          <a:prstGeom prst="rect">
            <a:avLst/>
          </a:prstGeom>
        </p:spPr>
      </p:pic>
      <p:pic>
        <p:nvPicPr>
          <p:cNvPr id="11" name="Kuva 10">
            <a:extLst>
              <a:ext uri="{FF2B5EF4-FFF2-40B4-BE49-F238E27FC236}">
                <a16:creationId xmlns:a16="http://schemas.microsoft.com/office/drawing/2014/main" id="{C3BA7CD1-9B43-2C46-22B6-94B995BF4907}"/>
              </a:ext>
            </a:extLst>
          </p:cNvPr>
          <p:cNvPicPr>
            <a:picLocks noChangeAspect="1"/>
          </p:cNvPicPr>
          <p:nvPr/>
        </p:nvPicPr>
        <p:blipFill>
          <a:blip r:embed="rId3"/>
          <a:stretch>
            <a:fillRect/>
          </a:stretch>
        </p:blipFill>
        <p:spPr>
          <a:xfrm>
            <a:off x="6226760" y="1484784"/>
            <a:ext cx="5377056" cy="3224925"/>
          </a:xfrm>
          <a:prstGeom prst="rect">
            <a:avLst/>
          </a:prstGeom>
        </p:spPr>
      </p:pic>
      <p:sp>
        <p:nvSpPr>
          <p:cNvPr id="12" name="Tekstiruutu 11">
            <a:extLst>
              <a:ext uri="{FF2B5EF4-FFF2-40B4-BE49-F238E27FC236}">
                <a16:creationId xmlns:a16="http://schemas.microsoft.com/office/drawing/2014/main" id="{C0693A66-3096-4EF9-0477-62B33985BE4C}"/>
              </a:ext>
            </a:extLst>
          </p:cNvPr>
          <p:cNvSpPr txBox="1"/>
          <p:nvPr/>
        </p:nvSpPr>
        <p:spPr>
          <a:xfrm>
            <a:off x="6584153" y="1178410"/>
            <a:ext cx="4455002" cy="584775"/>
          </a:xfrm>
          <a:prstGeom prst="rect">
            <a:avLst/>
          </a:prstGeom>
          <a:noFill/>
        </p:spPr>
        <p:txBody>
          <a:bodyPr wrap="none" rtlCol="0">
            <a:spAutoFit/>
          </a:bodyPr>
          <a:lstStyle/>
          <a:p>
            <a:r>
              <a:rPr lang="fi-FI" b="1" dirty="0"/>
              <a:t>Korjausrakentamisen hinnat vuosimuutokset</a:t>
            </a:r>
          </a:p>
          <a:p>
            <a:r>
              <a:rPr lang="fi-FI" sz="1400" dirty="0"/>
              <a:t>                   2023</a:t>
            </a:r>
            <a:endParaRPr lang="en-GB" sz="1400" dirty="0"/>
          </a:p>
        </p:txBody>
      </p:sp>
      <p:cxnSp>
        <p:nvCxnSpPr>
          <p:cNvPr id="14" name="Suora nuoliyhdysviiva 13">
            <a:extLst>
              <a:ext uri="{FF2B5EF4-FFF2-40B4-BE49-F238E27FC236}">
                <a16:creationId xmlns:a16="http://schemas.microsoft.com/office/drawing/2014/main" id="{1DC2BE81-9D18-A7E9-88EC-736B01464E4E}"/>
              </a:ext>
            </a:extLst>
          </p:cNvPr>
          <p:cNvCxnSpPr>
            <a:cxnSpLocks/>
          </p:cNvCxnSpPr>
          <p:nvPr/>
        </p:nvCxnSpPr>
        <p:spPr>
          <a:xfrm>
            <a:off x="7680176" y="1700808"/>
            <a:ext cx="0" cy="216024"/>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 name="Alatunnisteen paikkamerkki 3">
            <a:extLst>
              <a:ext uri="{FF2B5EF4-FFF2-40B4-BE49-F238E27FC236}">
                <a16:creationId xmlns:a16="http://schemas.microsoft.com/office/drawing/2014/main" id="{D45B9A2F-D815-1134-286F-1D874AF47D0E}"/>
              </a:ext>
            </a:extLst>
          </p:cNvPr>
          <p:cNvSpPr>
            <a:spLocks noGrp="1"/>
          </p:cNvSpPr>
          <p:nvPr>
            <p:ph type="ftr" sz="quarter" idx="11"/>
          </p:nvPr>
        </p:nvSpPr>
        <p:spPr/>
        <p:txBody>
          <a:bodyPr/>
          <a:lstStyle/>
          <a:p>
            <a:r>
              <a:rPr lang="fi-FI">
                <a:solidFill>
                  <a:srgbClr val="FF6900"/>
                </a:solidFill>
              </a:rPr>
              <a:t>Rakentamisen suhdannenäkymät, Pekka Pajakkala</a:t>
            </a:r>
            <a:endParaRPr lang="en-US">
              <a:solidFill>
                <a:srgbClr val="FF6900"/>
              </a:solidFill>
            </a:endParaRPr>
          </a:p>
        </p:txBody>
      </p:sp>
    </p:spTree>
    <p:extLst>
      <p:ext uri="{BB962C8B-B14F-4D97-AF65-F5344CB8AC3E}">
        <p14:creationId xmlns:p14="http://schemas.microsoft.com/office/powerpoint/2010/main" val="13114332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5A53C5DC-3A08-6F23-B3C3-22309CBE85FB}"/>
              </a:ext>
            </a:extLst>
          </p:cNvPr>
          <p:cNvSpPr>
            <a:spLocks noGrp="1"/>
          </p:cNvSpPr>
          <p:nvPr>
            <p:ph type="title"/>
          </p:nvPr>
        </p:nvSpPr>
        <p:spPr>
          <a:xfrm>
            <a:off x="215685" y="61264"/>
            <a:ext cx="10972800" cy="1152525"/>
          </a:xfrm>
        </p:spPr>
        <p:txBody>
          <a:bodyPr/>
          <a:lstStyle/>
          <a:p>
            <a:r>
              <a:rPr lang="fi-FI" dirty="0"/>
              <a:t>Infrasektorin näkymät</a:t>
            </a:r>
            <a:endParaRPr lang="en-GB" dirty="0"/>
          </a:p>
        </p:txBody>
      </p:sp>
      <p:sp>
        <p:nvSpPr>
          <p:cNvPr id="6" name="Sisällön paikkamerkki 5">
            <a:extLst>
              <a:ext uri="{FF2B5EF4-FFF2-40B4-BE49-F238E27FC236}">
                <a16:creationId xmlns:a16="http://schemas.microsoft.com/office/drawing/2014/main" id="{AE7EEFC6-5492-53B5-A6CB-9BA453D2AFCA}"/>
              </a:ext>
            </a:extLst>
          </p:cNvPr>
          <p:cNvSpPr>
            <a:spLocks noGrp="1"/>
          </p:cNvSpPr>
          <p:nvPr>
            <p:ph sz="half" idx="13"/>
          </p:nvPr>
        </p:nvSpPr>
        <p:spPr>
          <a:xfrm>
            <a:off x="863932" y="4122423"/>
            <a:ext cx="10848692" cy="2172409"/>
          </a:xfrm>
        </p:spPr>
        <p:txBody>
          <a:bodyPr/>
          <a:lstStyle/>
          <a:p>
            <a:r>
              <a:rPr lang="fi-FI" sz="1600" dirty="0"/>
              <a:t>Infraurakoinnin kysyntä vähenee 2023 noin 5–6 prosenttia 2023 kaikkien sektoreiden investointien supistumisen takia. </a:t>
            </a:r>
          </a:p>
          <a:p>
            <a:r>
              <a:rPr lang="fi-FI" sz="1600" dirty="0"/>
              <a:t>Suunnittelusektorin tilauskanta on ollut hyvä, mutta kääntymässä. </a:t>
            </a:r>
          </a:p>
          <a:p>
            <a:r>
              <a:rPr lang="fi-FI" sz="1600" dirty="0"/>
              <a:t>Alkusyksyyn mennessä uudet tilaukset ovat vähentyneet viime vuodesta lähes 11 prosenttia. Urakoitsijoiden konekapasiteetin käyttöaste on pudonnut keväällä 2023 parin vuoden takaisesta 95 prosentista 83 prosenttiin. </a:t>
            </a:r>
          </a:p>
          <a:p>
            <a:r>
              <a:rPr lang="fi-FI" sz="1600" dirty="0"/>
              <a:t>Vuonna 2024 infrarakentamisen supistuminen hidastuu pariin prosenttiin. </a:t>
            </a:r>
          </a:p>
          <a:p>
            <a:r>
              <a:rPr lang="fi-FI" sz="1600" dirty="0"/>
              <a:t>Investoinnit maantie- ja energiahuoltoverkkoon kääntyvät 2024 kasvuun. Valtion budjetti 2024 painottuu ratahankkeisiin.</a:t>
            </a:r>
          </a:p>
          <a:p>
            <a:r>
              <a:rPr lang="fi-FI" sz="1600" dirty="0"/>
              <a:t>Rakennuttajien keskeiset ongelmat ovat korkea kustannustaso ja rahoituksen puute, työvoiman puute on helpottanut</a:t>
            </a:r>
            <a:endParaRPr lang="en-GB" sz="1600" dirty="0"/>
          </a:p>
        </p:txBody>
      </p:sp>
      <p:sp>
        <p:nvSpPr>
          <p:cNvPr id="2" name="Dian numeron paikkamerkki 1">
            <a:extLst>
              <a:ext uri="{FF2B5EF4-FFF2-40B4-BE49-F238E27FC236}">
                <a16:creationId xmlns:a16="http://schemas.microsoft.com/office/drawing/2014/main" id="{B91CA685-19DC-A6B6-BA5D-F9698D7906C7}"/>
              </a:ext>
            </a:extLst>
          </p:cNvPr>
          <p:cNvSpPr>
            <a:spLocks noGrp="1"/>
          </p:cNvSpPr>
          <p:nvPr>
            <p:ph type="sldNum" sz="quarter" idx="16"/>
          </p:nvPr>
        </p:nvSpPr>
        <p:spPr>
          <a:xfrm>
            <a:off x="624418" y="6309321"/>
            <a:ext cx="479028" cy="215900"/>
          </a:xfrm>
          <a:prstGeom prst="rect">
            <a:avLst/>
          </a:prstGeom>
        </p:spPr>
        <p:txBody>
          <a:bodyPr vert="horz" lIns="91440" tIns="7200" rIns="91440" bIns="7200" rtlCol="0" anchor="b" anchorCtr="0"/>
          <a:lstStyle>
            <a:defPPr>
              <a:defRPr lang="fi-FI"/>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F57A71-91D3-4A55-B057-23E719EBC73D}" type="slidenum">
              <a:rPr lang="en-US" smtClean="0"/>
              <a:pPr/>
              <a:t>35</a:t>
            </a:fld>
            <a:endParaRPr lang="en-US" noProof="0"/>
          </a:p>
        </p:txBody>
      </p:sp>
      <p:sp>
        <p:nvSpPr>
          <p:cNvPr id="3" name="Päivämäärän paikkamerkki 2">
            <a:extLst>
              <a:ext uri="{FF2B5EF4-FFF2-40B4-BE49-F238E27FC236}">
                <a16:creationId xmlns:a16="http://schemas.microsoft.com/office/drawing/2014/main" id="{E23CA18B-D557-2414-3AF1-317524EEB69F}"/>
              </a:ext>
            </a:extLst>
          </p:cNvPr>
          <p:cNvSpPr>
            <a:spLocks noGrp="1"/>
          </p:cNvSpPr>
          <p:nvPr>
            <p:ph type="dt" sz="half" idx="2"/>
          </p:nvPr>
        </p:nvSpPr>
        <p:spPr>
          <a:xfrm>
            <a:off x="215685" y="6533379"/>
            <a:ext cx="1775520" cy="215900"/>
          </a:xfrm>
          <a:prstGeom prst="rect">
            <a:avLst/>
          </a:prstGeom>
        </p:spPr>
        <p:txBody>
          <a:bodyPr/>
          <a:lstStyle>
            <a:defPPr>
              <a:defRPr lang="fi-FI"/>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1.11.2023</a:t>
            </a:r>
            <a:endParaRPr lang="en-US" dirty="0"/>
          </a:p>
        </p:txBody>
      </p:sp>
      <p:pic>
        <p:nvPicPr>
          <p:cNvPr id="8" name="Kuva 7">
            <a:extLst>
              <a:ext uri="{FF2B5EF4-FFF2-40B4-BE49-F238E27FC236}">
                <a16:creationId xmlns:a16="http://schemas.microsoft.com/office/drawing/2014/main" id="{4CF50A62-2965-73E0-D77A-5637626EC4D9}"/>
              </a:ext>
            </a:extLst>
          </p:cNvPr>
          <p:cNvPicPr>
            <a:picLocks noChangeAspect="1"/>
          </p:cNvPicPr>
          <p:nvPr/>
        </p:nvPicPr>
        <p:blipFill>
          <a:blip r:embed="rId2"/>
          <a:stretch>
            <a:fillRect/>
          </a:stretch>
        </p:blipFill>
        <p:spPr>
          <a:xfrm>
            <a:off x="8729139" y="861585"/>
            <a:ext cx="3361059" cy="3058089"/>
          </a:xfrm>
          <a:prstGeom prst="rect">
            <a:avLst/>
          </a:prstGeom>
        </p:spPr>
      </p:pic>
      <p:pic>
        <p:nvPicPr>
          <p:cNvPr id="10" name="Kuva 9">
            <a:extLst>
              <a:ext uri="{FF2B5EF4-FFF2-40B4-BE49-F238E27FC236}">
                <a16:creationId xmlns:a16="http://schemas.microsoft.com/office/drawing/2014/main" id="{0D8A91DE-B2A3-278E-5E9A-2012A4F76FF6}"/>
              </a:ext>
            </a:extLst>
          </p:cNvPr>
          <p:cNvPicPr>
            <a:picLocks noChangeAspect="1"/>
          </p:cNvPicPr>
          <p:nvPr/>
        </p:nvPicPr>
        <p:blipFill>
          <a:blip r:embed="rId3"/>
          <a:stretch>
            <a:fillRect/>
          </a:stretch>
        </p:blipFill>
        <p:spPr>
          <a:xfrm>
            <a:off x="1" y="1097396"/>
            <a:ext cx="4530948" cy="2836767"/>
          </a:xfrm>
          <a:prstGeom prst="rect">
            <a:avLst/>
          </a:prstGeom>
        </p:spPr>
      </p:pic>
      <p:sp>
        <p:nvSpPr>
          <p:cNvPr id="11" name="Tekstiruutu 10">
            <a:extLst>
              <a:ext uri="{FF2B5EF4-FFF2-40B4-BE49-F238E27FC236}">
                <a16:creationId xmlns:a16="http://schemas.microsoft.com/office/drawing/2014/main" id="{EF4ECECA-F1F2-D3CE-760E-0709A9F3E381}"/>
              </a:ext>
            </a:extLst>
          </p:cNvPr>
          <p:cNvSpPr txBox="1"/>
          <p:nvPr/>
        </p:nvSpPr>
        <p:spPr>
          <a:xfrm>
            <a:off x="1343472" y="6345119"/>
            <a:ext cx="3187476" cy="307777"/>
          </a:xfrm>
          <a:prstGeom prst="rect">
            <a:avLst/>
          </a:prstGeom>
          <a:noFill/>
        </p:spPr>
        <p:txBody>
          <a:bodyPr wrap="none" rtlCol="0">
            <a:spAutoFit/>
          </a:bodyPr>
          <a:lstStyle/>
          <a:p>
            <a:r>
              <a:rPr lang="en-GB" sz="1400" dirty="0" err="1"/>
              <a:t>Infrasuhdanteet</a:t>
            </a:r>
            <a:r>
              <a:rPr lang="en-GB" sz="1400" dirty="0"/>
              <a:t> 2023–2024; 28.9.2023.</a:t>
            </a:r>
          </a:p>
        </p:txBody>
      </p:sp>
      <p:pic>
        <p:nvPicPr>
          <p:cNvPr id="13" name="Kuva 12">
            <a:extLst>
              <a:ext uri="{FF2B5EF4-FFF2-40B4-BE49-F238E27FC236}">
                <a16:creationId xmlns:a16="http://schemas.microsoft.com/office/drawing/2014/main" id="{95418A5E-900F-C839-0985-65F08480D96A}"/>
              </a:ext>
            </a:extLst>
          </p:cNvPr>
          <p:cNvPicPr>
            <a:picLocks noChangeAspect="1"/>
          </p:cNvPicPr>
          <p:nvPr/>
        </p:nvPicPr>
        <p:blipFill>
          <a:blip r:embed="rId4"/>
          <a:stretch>
            <a:fillRect/>
          </a:stretch>
        </p:blipFill>
        <p:spPr>
          <a:xfrm>
            <a:off x="4446899" y="1147628"/>
            <a:ext cx="4412384" cy="2772046"/>
          </a:xfrm>
          <a:prstGeom prst="rect">
            <a:avLst/>
          </a:prstGeom>
        </p:spPr>
      </p:pic>
      <p:sp>
        <p:nvSpPr>
          <p:cNvPr id="14" name="Suorakulmio: Pyöristetyt kulmat 13">
            <a:extLst>
              <a:ext uri="{FF2B5EF4-FFF2-40B4-BE49-F238E27FC236}">
                <a16:creationId xmlns:a16="http://schemas.microsoft.com/office/drawing/2014/main" id="{52238C77-8486-2045-A1F2-90C14D9C4192}"/>
              </a:ext>
            </a:extLst>
          </p:cNvPr>
          <p:cNvSpPr/>
          <p:nvPr/>
        </p:nvSpPr>
        <p:spPr>
          <a:xfrm>
            <a:off x="4655841" y="2694163"/>
            <a:ext cx="3677780" cy="734837"/>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latunnisteen paikkamerkki 4">
            <a:extLst>
              <a:ext uri="{FF2B5EF4-FFF2-40B4-BE49-F238E27FC236}">
                <a16:creationId xmlns:a16="http://schemas.microsoft.com/office/drawing/2014/main" id="{D732530B-03AB-ACA5-8636-0AA084A32414}"/>
              </a:ext>
            </a:extLst>
          </p:cNvPr>
          <p:cNvSpPr>
            <a:spLocks noGrp="1"/>
          </p:cNvSpPr>
          <p:nvPr>
            <p:ph type="ftr" sz="quarter" idx="11"/>
          </p:nvPr>
        </p:nvSpPr>
        <p:spPr/>
        <p:txBody>
          <a:bodyPr/>
          <a:lstStyle/>
          <a:p>
            <a:r>
              <a:rPr lang="fi-FI" noProof="0"/>
              <a:t>Rakentamisen suhdannenäkymät, Pekka Pajakkala</a:t>
            </a:r>
            <a:endParaRPr lang="en-US" noProof="0" dirty="0"/>
          </a:p>
        </p:txBody>
      </p:sp>
    </p:spTree>
    <p:extLst>
      <p:ext uri="{BB962C8B-B14F-4D97-AF65-F5344CB8AC3E}">
        <p14:creationId xmlns:p14="http://schemas.microsoft.com/office/powerpoint/2010/main" val="4242239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9928AE-6620-4D58-EC65-CFB9A0346A32}"/>
              </a:ext>
            </a:extLst>
          </p:cNvPr>
          <p:cNvSpPr>
            <a:spLocks noGrp="1"/>
          </p:cNvSpPr>
          <p:nvPr>
            <p:ph type="title"/>
          </p:nvPr>
        </p:nvSpPr>
        <p:spPr>
          <a:xfrm>
            <a:off x="609600" y="225667"/>
            <a:ext cx="10972800" cy="1152525"/>
          </a:xfrm>
        </p:spPr>
        <p:txBody>
          <a:bodyPr/>
          <a:lstStyle/>
          <a:p>
            <a:r>
              <a:rPr lang="fi-FI" dirty="0"/>
              <a:t>Rakentamisen määrä Suomessa 2021…2024</a:t>
            </a:r>
            <a:endParaRPr lang="en-GB" dirty="0"/>
          </a:p>
        </p:txBody>
      </p:sp>
      <p:sp>
        <p:nvSpPr>
          <p:cNvPr id="3" name="Päivämäärän paikkamerkki 2">
            <a:extLst>
              <a:ext uri="{FF2B5EF4-FFF2-40B4-BE49-F238E27FC236}">
                <a16:creationId xmlns:a16="http://schemas.microsoft.com/office/drawing/2014/main" id="{7575B490-0397-2235-758E-EB1F3336E697}"/>
              </a:ext>
            </a:extLst>
          </p:cNvPr>
          <p:cNvSpPr>
            <a:spLocks noGrp="1"/>
          </p:cNvSpPr>
          <p:nvPr>
            <p:ph type="dt" sz="half" idx="10"/>
          </p:nvPr>
        </p:nvSpPr>
        <p:spPr>
          <a:xfrm>
            <a:off x="838200" y="6381750"/>
            <a:ext cx="1441450" cy="142875"/>
          </a:xfrm>
          <a:prstGeom prst="rect">
            <a:avLst/>
          </a:prstGeom>
        </p:spPr>
        <p:txBody>
          <a:bodyPr/>
          <a:lstStyle>
            <a:defPPr>
              <a:defRPr lang="fi-FI"/>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1.11.2023</a:t>
            </a:r>
            <a:endParaRPr lang="en-US" noProof="0" dirty="0"/>
          </a:p>
        </p:txBody>
      </p:sp>
      <p:sp>
        <p:nvSpPr>
          <p:cNvPr id="4" name="Alatunnisteen paikkamerkki 3">
            <a:extLst>
              <a:ext uri="{FF2B5EF4-FFF2-40B4-BE49-F238E27FC236}">
                <a16:creationId xmlns:a16="http://schemas.microsoft.com/office/drawing/2014/main" id="{35623CB5-C20E-96E9-4E6E-434BDFCF1893}"/>
              </a:ext>
            </a:extLst>
          </p:cNvPr>
          <p:cNvSpPr>
            <a:spLocks noGrp="1"/>
          </p:cNvSpPr>
          <p:nvPr>
            <p:ph type="ftr" sz="quarter" idx="11"/>
          </p:nvPr>
        </p:nvSpPr>
        <p:spPr>
          <a:xfrm>
            <a:off x="2279650" y="6381750"/>
            <a:ext cx="5873750" cy="142875"/>
          </a:xfrm>
          <a:prstGeom prst="rect">
            <a:avLst/>
          </a:prstGeom>
        </p:spPr>
        <p:txBody>
          <a:bodyPr vert="horz" lIns="91440" tIns="7200" rIns="91440" bIns="7200" rtlCol="0" anchor="b" anchorCtr="0"/>
          <a:lstStyle>
            <a:defPPr>
              <a:defRPr lang="fi-FI"/>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a:t>Rakentamisen suhdannenäkymät, Pekka Pajakkala</a:t>
            </a:r>
            <a:endParaRPr lang="en-US" noProof="0" dirty="0"/>
          </a:p>
        </p:txBody>
      </p:sp>
      <p:sp>
        <p:nvSpPr>
          <p:cNvPr id="7" name="Tekstiruutu 6">
            <a:extLst>
              <a:ext uri="{FF2B5EF4-FFF2-40B4-BE49-F238E27FC236}">
                <a16:creationId xmlns:a16="http://schemas.microsoft.com/office/drawing/2014/main" id="{A145E92A-B096-7D49-3AE9-7558C98546AF}"/>
              </a:ext>
            </a:extLst>
          </p:cNvPr>
          <p:cNvSpPr txBox="1"/>
          <p:nvPr/>
        </p:nvSpPr>
        <p:spPr>
          <a:xfrm>
            <a:off x="9624392" y="2261453"/>
            <a:ext cx="2448272" cy="2585323"/>
          </a:xfrm>
          <a:prstGeom prst="rect">
            <a:avLst/>
          </a:prstGeom>
          <a:noFill/>
        </p:spPr>
        <p:txBody>
          <a:bodyPr wrap="square" rtlCol="0">
            <a:spAutoFit/>
          </a:bodyPr>
          <a:lstStyle/>
          <a:p>
            <a:r>
              <a:rPr lang="fi-FI" dirty="0"/>
              <a:t>Rakentamisen määrän väheneminen vuodesta 2022 vuoteen 2023 merkitsee rakentamiseen käytetyn v. 2022 hintaisen rahamäärän vähenemistä n. 4 mrd. eurolla. </a:t>
            </a:r>
            <a:endParaRPr lang="en-GB" dirty="0"/>
          </a:p>
        </p:txBody>
      </p:sp>
      <p:sp>
        <p:nvSpPr>
          <p:cNvPr id="9" name="Dian numeron paikkamerkki 8">
            <a:extLst>
              <a:ext uri="{FF2B5EF4-FFF2-40B4-BE49-F238E27FC236}">
                <a16:creationId xmlns:a16="http://schemas.microsoft.com/office/drawing/2014/main" id="{909E911C-DA10-822C-4019-F24DFA1C4C86}"/>
              </a:ext>
            </a:extLst>
          </p:cNvPr>
          <p:cNvSpPr>
            <a:spLocks noGrp="1"/>
          </p:cNvSpPr>
          <p:nvPr>
            <p:ph type="sldNum" sz="quarter" idx="12"/>
          </p:nvPr>
        </p:nvSpPr>
        <p:spPr>
          <a:xfrm>
            <a:off x="479425" y="6381750"/>
            <a:ext cx="359991" cy="142875"/>
          </a:xfrm>
          <a:prstGeom prst="rect">
            <a:avLst/>
          </a:prstGeom>
        </p:spPr>
        <p:txBody>
          <a:bodyPr vert="horz" lIns="91440" tIns="7200" rIns="91440" bIns="7200" rtlCol="0" anchor="b" anchorCtr="0"/>
          <a:lstStyle>
            <a:defPPr>
              <a:defRPr lang="fi-FI"/>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F57A71-91D3-4A55-B057-23E719EBC73D}" type="slidenum">
              <a:rPr lang="en-US" smtClean="0"/>
              <a:pPr/>
              <a:t>36</a:t>
            </a:fld>
            <a:endParaRPr lang="en-US" noProof="0" dirty="0"/>
          </a:p>
        </p:txBody>
      </p:sp>
      <p:pic>
        <p:nvPicPr>
          <p:cNvPr id="6" name="Kuva 5">
            <a:extLst>
              <a:ext uri="{FF2B5EF4-FFF2-40B4-BE49-F238E27FC236}">
                <a16:creationId xmlns:a16="http://schemas.microsoft.com/office/drawing/2014/main" id="{95A20A66-40F6-E49B-43F8-4103C74AD0E0}"/>
              </a:ext>
            </a:extLst>
          </p:cNvPr>
          <p:cNvPicPr>
            <a:picLocks noChangeAspect="1"/>
          </p:cNvPicPr>
          <p:nvPr/>
        </p:nvPicPr>
        <p:blipFill>
          <a:blip r:embed="rId2"/>
          <a:stretch>
            <a:fillRect/>
          </a:stretch>
        </p:blipFill>
        <p:spPr>
          <a:xfrm>
            <a:off x="838200" y="1817030"/>
            <a:ext cx="8709882" cy="3628193"/>
          </a:xfrm>
          <a:prstGeom prst="rect">
            <a:avLst/>
          </a:prstGeom>
        </p:spPr>
      </p:pic>
    </p:spTree>
    <p:extLst>
      <p:ext uri="{BB962C8B-B14F-4D97-AF65-F5344CB8AC3E}">
        <p14:creationId xmlns:p14="http://schemas.microsoft.com/office/powerpoint/2010/main" val="4164463930"/>
      </p:ext>
    </p:extLst>
  </p:cSld>
  <p:clrMapOvr>
    <a:masterClrMapping/>
  </p:clrMapOvr>
  <mc:AlternateContent xmlns:mc="http://schemas.openxmlformats.org/markup-compatibility/2006" xmlns:p14="http://schemas.microsoft.com/office/powerpoint/2010/main">
    <mc:Choice Requires="p14">
      <p:transition p14:dur="0"/>
    </mc:Choice>
    <mc:Fallback xmlns="">
      <p:transition advTm="2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tsikko 10">
            <a:extLst>
              <a:ext uri="{FF2B5EF4-FFF2-40B4-BE49-F238E27FC236}">
                <a16:creationId xmlns:a16="http://schemas.microsoft.com/office/drawing/2014/main" id="{DD37D85D-BC22-F801-1D1A-E92C39CFC31B}"/>
              </a:ext>
            </a:extLst>
          </p:cNvPr>
          <p:cNvSpPr>
            <a:spLocks noGrp="1"/>
          </p:cNvSpPr>
          <p:nvPr>
            <p:ph type="title"/>
          </p:nvPr>
        </p:nvSpPr>
        <p:spPr>
          <a:xfrm>
            <a:off x="395018" y="202630"/>
            <a:ext cx="11366715" cy="1152525"/>
          </a:xfrm>
        </p:spPr>
        <p:txBody>
          <a:bodyPr/>
          <a:lstStyle/>
          <a:p>
            <a:r>
              <a:rPr lang="fi-FI" dirty="0"/>
              <a:t>Rakennuskustannusten vuosinousu on hidastunut vuoden 2023 aikana alle 2 %:n</a:t>
            </a:r>
            <a:br>
              <a:rPr lang="fi-FI" dirty="0"/>
            </a:br>
            <a:r>
              <a:rPr lang="fi-FI" sz="2800" dirty="0"/>
              <a:t>- tuotteiden hinnat ovat osin laskeneet</a:t>
            </a:r>
            <a:endParaRPr lang="en-GB" dirty="0"/>
          </a:p>
        </p:txBody>
      </p:sp>
      <p:sp>
        <p:nvSpPr>
          <p:cNvPr id="7" name="Dian numeron paikkamerkki 6">
            <a:extLst>
              <a:ext uri="{FF2B5EF4-FFF2-40B4-BE49-F238E27FC236}">
                <a16:creationId xmlns:a16="http://schemas.microsoft.com/office/drawing/2014/main" id="{B6E73CF2-AEB7-4007-9164-924110623210}"/>
              </a:ext>
            </a:extLst>
          </p:cNvPr>
          <p:cNvSpPr>
            <a:spLocks noGrp="1"/>
          </p:cNvSpPr>
          <p:nvPr>
            <p:ph type="sldNum" sz="quarter" idx="12"/>
          </p:nvPr>
        </p:nvSpPr>
        <p:spPr/>
        <p:txBody>
          <a:bodyPr/>
          <a:lstStyle/>
          <a:p>
            <a:fld id="{18F57A71-91D3-4A55-B057-23E719EBC73D}" type="slidenum">
              <a:rPr lang="en-US" noProof="0" smtClean="0"/>
              <a:pPr/>
              <a:t>37</a:t>
            </a:fld>
            <a:endParaRPr lang="en-US" noProof="0"/>
          </a:p>
        </p:txBody>
      </p:sp>
      <p:sp>
        <p:nvSpPr>
          <p:cNvPr id="3" name="Päivämäärän paikkamerkki 2">
            <a:extLst>
              <a:ext uri="{FF2B5EF4-FFF2-40B4-BE49-F238E27FC236}">
                <a16:creationId xmlns:a16="http://schemas.microsoft.com/office/drawing/2014/main" id="{40BE4207-E40A-2289-015F-6A6E99C7E03E}"/>
              </a:ext>
            </a:extLst>
          </p:cNvPr>
          <p:cNvSpPr>
            <a:spLocks noGrp="1"/>
          </p:cNvSpPr>
          <p:nvPr>
            <p:ph type="dt" sz="half" idx="2"/>
          </p:nvPr>
        </p:nvSpPr>
        <p:spPr>
          <a:xfrm>
            <a:off x="215685" y="6533379"/>
            <a:ext cx="1775520" cy="215900"/>
          </a:xfrm>
          <a:prstGeom prst="rect">
            <a:avLst/>
          </a:prstGeom>
        </p:spPr>
        <p:txBody>
          <a:bodyPr/>
          <a:lstStyle>
            <a:defPPr>
              <a:defRPr lang="fi-FI"/>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1.11.2023</a:t>
            </a:r>
            <a:endParaRPr lang="en-US" dirty="0"/>
          </a:p>
        </p:txBody>
      </p:sp>
      <p:sp>
        <p:nvSpPr>
          <p:cNvPr id="5" name="Alatunnisteen paikkamerkki 4">
            <a:extLst>
              <a:ext uri="{FF2B5EF4-FFF2-40B4-BE49-F238E27FC236}">
                <a16:creationId xmlns:a16="http://schemas.microsoft.com/office/drawing/2014/main" id="{DB175D8D-E0A7-487D-BB3F-62434F66577B}"/>
              </a:ext>
            </a:extLst>
          </p:cNvPr>
          <p:cNvSpPr>
            <a:spLocks noGrp="1"/>
          </p:cNvSpPr>
          <p:nvPr>
            <p:ph type="ftr" sz="quarter" idx="4294967295"/>
          </p:nvPr>
        </p:nvSpPr>
        <p:spPr>
          <a:xfrm>
            <a:off x="1271464" y="6525221"/>
            <a:ext cx="6913563" cy="215900"/>
          </a:xfrm>
        </p:spPr>
        <p:txBody>
          <a:bodyPr/>
          <a:lstStyle/>
          <a:p>
            <a:r>
              <a:rPr lang="fi-FI" noProof="0"/>
              <a:t>Rakentamisen suhdannenäkymät, Pekka Pajakkala</a:t>
            </a:r>
            <a:endParaRPr lang="en-US" noProof="0" dirty="0"/>
          </a:p>
        </p:txBody>
      </p:sp>
      <p:pic>
        <p:nvPicPr>
          <p:cNvPr id="2" name="Kuva 1">
            <a:extLst>
              <a:ext uri="{FF2B5EF4-FFF2-40B4-BE49-F238E27FC236}">
                <a16:creationId xmlns:a16="http://schemas.microsoft.com/office/drawing/2014/main" id="{30ADF316-A71F-6348-DDE1-0184A6361D58}"/>
              </a:ext>
            </a:extLst>
          </p:cNvPr>
          <p:cNvPicPr>
            <a:picLocks noChangeAspect="1"/>
          </p:cNvPicPr>
          <p:nvPr/>
        </p:nvPicPr>
        <p:blipFill>
          <a:blip r:embed="rId2"/>
          <a:stretch>
            <a:fillRect/>
          </a:stretch>
        </p:blipFill>
        <p:spPr>
          <a:xfrm>
            <a:off x="463742" y="1867697"/>
            <a:ext cx="6288431" cy="3946714"/>
          </a:xfrm>
          <a:prstGeom prst="rect">
            <a:avLst/>
          </a:prstGeom>
        </p:spPr>
      </p:pic>
      <p:pic>
        <p:nvPicPr>
          <p:cNvPr id="4" name="Kuva 3">
            <a:extLst>
              <a:ext uri="{FF2B5EF4-FFF2-40B4-BE49-F238E27FC236}">
                <a16:creationId xmlns:a16="http://schemas.microsoft.com/office/drawing/2014/main" id="{23E717A9-01DE-1381-3197-407F6689C7E2}"/>
              </a:ext>
            </a:extLst>
          </p:cNvPr>
          <p:cNvPicPr>
            <a:picLocks noChangeAspect="1"/>
          </p:cNvPicPr>
          <p:nvPr/>
        </p:nvPicPr>
        <p:blipFill>
          <a:blip r:embed="rId3"/>
          <a:stretch>
            <a:fillRect/>
          </a:stretch>
        </p:blipFill>
        <p:spPr>
          <a:xfrm>
            <a:off x="6856339" y="602414"/>
            <a:ext cx="4940643" cy="3099539"/>
          </a:xfrm>
          <a:prstGeom prst="rect">
            <a:avLst/>
          </a:prstGeom>
        </p:spPr>
      </p:pic>
      <p:pic>
        <p:nvPicPr>
          <p:cNvPr id="8" name="Kuva 7">
            <a:extLst>
              <a:ext uri="{FF2B5EF4-FFF2-40B4-BE49-F238E27FC236}">
                <a16:creationId xmlns:a16="http://schemas.microsoft.com/office/drawing/2014/main" id="{A76220E4-12E7-74CE-386F-7F5AC970964D}"/>
              </a:ext>
            </a:extLst>
          </p:cNvPr>
          <p:cNvPicPr>
            <a:picLocks noChangeAspect="1"/>
          </p:cNvPicPr>
          <p:nvPr/>
        </p:nvPicPr>
        <p:blipFill>
          <a:blip r:embed="rId4"/>
          <a:stretch>
            <a:fillRect/>
          </a:stretch>
        </p:blipFill>
        <p:spPr>
          <a:xfrm>
            <a:off x="6984144" y="3602161"/>
            <a:ext cx="4847795" cy="3039168"/>
          </a:xfrm>
          <a:prstGeom prst="rect">
            <a:avLst/>
          </a:prstGeom>
        </p:spPr>
      </p:pic>
    </p:spTree>
    <p:extLst>
      <p:ext uri="{BB962C8B-B14F-4D97-AF65-F5344CB8AC3E}">
        <p14:creationId xmlns:p14="http://schemas.microsoft.com/office/powerpoint/2010/main" val="25607978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0"/>
          <p:cNvSpPr>
            <a:spLocks noGrp="1" noChangeArrowheads="1"/>
          </p:cNvSpPr>
          <p:nvPr>
            <p:ph type="title"/>
          </p:nvPr>
        </p:nvSpPr>
        <p:spPr>
          <a:xfrm>
            <a:off x="479376" y="1844824"/>
            <a:ext cx="11016198" cy="1439863"/>
          </a:xfrm>
        </p:spPr>
        <p:txBody>
          <a:bodyPr/>
          <a:lstStyle/>
          <a:p>
            <a:r>
              <a:rPr lang="fi-FI" sz="5400" dirty="0"/>
              <a:t>Rakentamisen suhdannenäkymät</a:t>
            </a:r>
            <a:br>
              <a:rPr lang="fi-FI" sz="5400" dirty="0"/>
            </a:br>
            <a:endParaRPr lang="fi-FI" altLang="fi-FI" dirty="0"/>
          </a:p>
        </p:txBody>
      </p:sp>
      <p:sp>
        <p:nvSpPr>
          <p:cNvPr id="6" name="Text Box 9"/>
          <p:cNvSpPr txBox="1">
            <a:spLocks noChangeArrowheads="1"/>
          </p:cNvSpPr>
          <p:nvPr/>
        </p:nvSpPr>
        <p:spPr bwMode="auto">
          <a:xfrm>
            <a:off x="1482592" y="3284687"/>
            <a:ext cx="10009112"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defRPr>
            </a:lvl3pPr>
            <a:lvl4pPr marL="1600200" indent="-22860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defRPr>
            </a:lvl9pPr>
          </a:lstStyle>
          <a:p>
            <a:pPr marL="457200" indent="-457200">
              <a:spcBef>
                <a:spcPct val="50000"/>
              </a:spcBef>
              <a:buClrTx/>
              <a:buFont typeface="+mj-lt"/>
              <a:buAutoNum type="arabicPeriod"/>
            </a:pPr>
            <a:r>
              <a:rPr lang="en-GB" altLang="fi-FI" sz="2400" b="1" dirty="0" err="1">
                <a:solidFill>
                  <a:schemeClr val="bg1"/>
                </a:solidFill>
              </a:rPr>
              <a:t>Talous</a:t>
            </a:r>
            <a:r>
              <a:rPr lang="en-GB" altLang="fi-FI" sz="2400" b="1" dirty="0">
                <a:solidFill>
                  <a:schemeClr val="bg1"/>
                </a:solidFill>
              </a:rPr>
              <a:t>, BKT, </a:t>
            </a:r>
            <a:r>
              <a:rPr lang="en-GB" altLang="fi-FI" sz="2400" b="1" dirty="0" err="1">
                <a:solidFill>
                  <a:schemeClr val="bg1"/>
                </a:solidFill>
              </a:rPr>
              <a:t>korot</a:t>
            </a:r>
            <a:r>
              <a:rPr lang="en-GB" altLang="fi-FI" sz="2400" b="1" dirty="0">
                <a:solidFill>
                  <a:schemeClr val="bg1"/>
                </a:solidFill>
              </a:rPr>
              <a:t>, </a:t>
            </a:r>
            <a:r>
              <a:rPr lang="en-GB" altLang="fi-FI" sz="2400" b="1" dirty="0" err="1">
                <a:solidFill>
                  <a:schemeClr val="bg1"/>
                </a:solidFill>
              </a:rPr>
              <a:t>kuluttajien</a:t>
            </a:r>
            <a:r>
              <a:rPr lang="en-GB" altLang="fi-FI" sz="2400" b="1" dirty="0">
                <a:solidFill>
                  <a:schemeClr val="bg1"/>
                </a:solidFill>
              </a:rPr>
              <a:t> </a:t>
            </a:r>
            <a:r>
              <a:rPr lang="en-GB" altLang="fi-FI" sz="2400" b="1" dirty="0" err="1">
                <a:solidFill>
                  <a:schemeClr val="bg1"/>
                </a:solidFill>
              </a:rPr>
              <a:t>ja</a:t>
            </a:r>
            <a:r>
              <a:rPr lang="en-GB" altLang="fi-FI" sz="2400" b="1" dirty="0">
                <a:solidFill>
                  <a:schemeClr val="bg1"/>
                </a:solidFill>
              </a:rPr>
              <a:t> </a:t>
            </a:r>
            <a:r>
              <a:rPr lang="en-GB" altLang="fi-FI" sz="2400" b="1" dirty="0" err="1">
                <a:solidFill>
                  <a:schemeClr val="bg1"/>
                </a:solidFill>
              </a:rPr>
              <a:t>elinkeinoelämän</a:t>
            </a:r>
            <a:r>
              <a:rPr lang="en-GB" altLang="fi-FI" sz="2400" b="1" dirty="0">
                <a:solidFill>
                  <a:schemeClr val="bg1"/>
                </a:solidFill>
              </a:rPr>
              <a:t> </a:t>
            </a:r>
            <a:r>
              <a:rPr lang="en-GB" altLang="fi-FI" sz="2400" b="1" dirty="0" err="1">
                <a:solidFill>
                  <a:schemeClr val="bg1"/>
                </a:solidFill>
              </a:rPr>
              <a:t>luottamus</a:t>
            </a:r>
            <a:endParaRPr lang="en-GB" altLang="fi-FI" sz="2400" b="1" dirty="0">
              <a:solidFill>
                <a:schemeClr val="bg1"/>
              </a:solidFill>
            </a:endParaRPr>
          </a:p>
          <a:p>
            <a:pPr marL="457200" indent="-457200">
              <a:spcBef>
                <a:spcPct val="50000"/>
              </a:spcBef>
              <a:buClrTx/>
              <a:buFont typeface="+mj-lt"/>
              <a:buAutoNum type="arabicPeriod"/>
            </a:pPr>
            <a:r>
              <a:rPr lang="en-GB" altLang="fi-FI" sz="2400" b="1" dirty="0" err="1">
                <a:solidFill>
                  <a:schemeClr val="bg1"/>
                </a:solidFill>
              </a:rPr>
              <a:t>Rakentaminen</a:t>
            </a:r>
            <a:r>
              <a:rPr lang="en-GB" altLang="fi-FI" sz="2400" b="1" dirty="0">
                <a:solidFill>
                  <a:schemeClr val="bg1"/>
                </a:solidFill>
              </a:rPr>
              <a:t> </a:t>
            </a:r>
            <a:r>
              <a:rPr lang="en-GB" altLang="fi-FI" sz="2400" b="1" dirty="0" err="1">
                <a:solidFill>
                  <a:schemeClr val="bg1"/>
                </a:solidFill>
              </a:rPr>
              <a:t>Euroopassa</a:t>
            </a:r>
            <a:endParaRPr lang="en-GB" altLang="fi-FI" sz="2400" b="1" dirty="0">
              <a:solidFill>
                <a:schemeClr val="bg1"/>
              </a:solidFill>
            </a:endParaRPr>
          </a:p>
          <a:p>
            <a:pPr marL="457200" indent="-457200">
              <a:spcBef>
                <a:spcPct val="50000"/>
              </a:spcBef>
              <a:buClrTx/>
              <a:buFont typeface="+mj-lt"/>
              <a:buAutoNum type="arabicPeriod"/>
            </a:pPr>
            <a:r>
              <a:rPr lang="en-GB" altLang="fi-FI" sz="2400" b="1" dirty="0" err="1">
                <a:solidFill>
                  <a:schemeClr val="bg1"/>
                </a:solidFill>
              </a:rPr>
              <a:t>Rakentaminen</a:t>
            </a:r>
            <a:r>
              <a:rPr lang="en-GB" altLang="fi-FI" sz="2400" b="1" dirty="0">
                <a:solidFill>
                  <a:schemeClr val="bg1"/>
                </a:solidFill>
              </a:rPr>
              <a:t> </a:t>
            </a:r>
            <a:r>
              <a:rPr lang="en-GB" altLang="fi-FI" sz="2400" b="1" dirty="0" err="1">
                <a:solidFill>
                  <a:schemeClr val="bg1"/>
                </a:solidFill>
              </a:rPr>
              <a:t>Suomessa</a:t>
            </a:r>
            <a:endParaRPr lang="en-GB" altLang="fi-FI" sz="2400" b="1" dirty="0">
              <a:solidFill>
                <a:schemeClr val="bg1"/>
              </a:solidFill>
            </a:endParaRPr>
          </a:p>
          <a:p>
            <a:pPr marL="457200" indent="-457200">
              <a:spcBef>
                <a:spcPct val="50000"/>
              </a:spcBef>
              <a:buClrTx/>
              <a:buFont typeface="+mj-lt"/>
              <a:buAutoNum type="arabicPeriod"/>
            </a:pPr>
            <a:r>
              <a:rPr lang="en-GB" altLang="fi-FI" sz="2400" b="1" dirty="0" err="1">
                <a:solidFill>
                  <a:srgbClr val="FFC000"/>
                </a:solidFill>
              </a:rPr>
              <a:t>Yhteenveto</a:t>
            </a:r>
            <a:endParaRPr lang="en-GB" altLang="fi-FI" b="1" dirty="0">
              <a:solidFill>
                <a:srgbClr val="FFC000"/>
              </a:solidFill>
            </a:endParaRPr>
          </a:p>
        </p:txBody>
      </p:sp>
      <p:sp>
        <p:nvSpPr>
          <p:cNvPr id="2" name="Päivämäärän paikkamerkki 1">
            <a:extLst>
              <a:ext uri="{FF2B5EF4-FFF2-40B4-BE49-F238E27FC236}">
                <a16:creationId xmlns:a16="http://schemas.microsoft.com/office/drawing/2014/main" id="{700A12D3-357E-4630-98A8-51D847252506}"/>
              </a:ext>
            </a:extLst>
          </p:cNvPr>
          <p:cNvSpPr>
            <a:spLocks noGrp="1"/>
          </p:cNvSpPr>
          <p:nvPr>
            <p:ph type="dt" sz="half" idx="10"/>
          </p:nvPr>
        </p:nvSpPr>
        <p:spPr/>
        <p:txBody>
          <a:bodyPr/>
          <a:lstStyle/>
          <a:p>
            <a:r>
              <a:rPr lang="en-US"/>
              <a:t>1.11.2023</a:t>
            </a:r>
            <a:endParaRPr lang="en-US" dirty="0"/>
          </a:p>
        </p:txBody>
      </p:sp>
      <p:sp>
        <p:nvSpPr>
          <p:cNvPr id="3" name="Alatunnisteen paikkamerkki 2">
            <a:extLst>
              <a:ext uri="{FF2B5EF4-FFF2-40B4-BE49-F238E27FC236}">
                <a16:creationId xmlns:a16="http://schemas.microsoft.com/office/drawing/2014/main" id="{D3B386DC-67C7-302E-3416-5C682E628A31}"/>
              </a:ext>
            </a:extLst>
          </p:cNvPr>
          <p:cNvSpPr>
            <a:spLocks noGrp="1"/>
          </p:cNvSpPr>
          <p:nvPr>
            <p:ph type="ftr" sz="quarter" idx="11"/>
          </p:nvPr>
        </p:nvSpPr>
        <p:spPr/>
        <p:txBody>
          <a:bodyPr/>
          <a:lstStyle/>
          <a:p>
            <a:r>
              <a:rPr lang="fi-FI"/>
              <a:t>Rakentamisen suhdannenäkymät, Pekka Pajakkala</a:t>
            </a:r>
            <a:endParaRPr lang="en-US" dirty="0"/>
          </a:p>
        </p:txBody>
      </p:sp>
      <p:sp>
        <p:nvSpPr>
          <p:cNvPr id="4" name="Dian numeron paikkamerkki 3">
            <a:extLst>
              <a:ext uri="{FF2B5EF4-FFF2-40B4-BE49-F238E27FC236}">
                <a16:creationId xmlns:a16="http://schemas.microsoft.com/office/drawing/2014/main" id="{0FD21BB9-8628-8E9A-F0C4-4440A67B90C8}"/>
              </a:ext>
            </a:extLst>
          </p:cNvPr>
          <p:cNvSpPr>
            <a:spLocks noGrp="1"/>
          </p:cNvSpPr>
          <p:nvPr>
            <p:ph type="sldNum" sz="quarter" idx="12"/>
          </p:nvPr>
        </p:nvSpPr>
        <p:spPr/>
        <p:txBody>
          <a:bodyPr/>
          <a:lstStyle/>
          <a:p>
            <a:fld id="{18F57A71-91D3-4A55-B057-23E719EBC73D}" type="slidenum">
              <a:rPr lang="en-US" noProof="0" smtClean="0"/>
              <a:pPr/>
              <a:t>38</a:t>
            </a:fld>
            <a:endParaRPr lang="en-US" noProof="0"/>
          </a:p>
        </p:txBody>
      </p:sp>
    </p:spTree>
    <p:extLst>
      <p:ext uri="{BB962C8B-B14F-4D97-AF65-F5344CB8AC3E}">
        <p14:creationId xmlns:p14="http://schemas.microsoft.com/office/powerpoint/2010/main" val="34424828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620" y="-243484"/>
            <a:ext cx="9561748" cy="1152525"/>
          </a:xfrm>
        </p:spPr>
        <p:txBody>
          <a:bodyPr/>
          <a:lstStyle/>
          <a:p>
            <a:r>
              <a:rPr lang="fi-FI" altLang="fi-FI" dirty="0">
                <a:solidFill>
                  <a:schemeClr val="accent1"/>
                </a:solidFill>
              </a:rPr>
              <a:t>Yhteenveto, talous</a:t>
            </a:r>
            <a:endParaRPr lang="en-US" altLang="fi-FI" dirty="0">
              <a:solidFill>
                <a:srgbClr val="029013"/>
              </a:solidFill>
            </a:endParaRPr>
          </a:p>
        </p:txBody>
      </p:sp>
      <p:sp>
        <p:nvSpPr>
          <p:cNvPr id="6" name="Slide Number Placeholder 5"/>
          <p:cNvSpPr>
            <a:spLocks noGrp="1"/>
          </p:cNvSpPr>
          <p:nvPr>
            <p:ph type="sldNum" sz="quarter" idx="12"/>
          </p:nvPr>
        </p:nvSpPr>
        <p:spPr/>
        <p:txBody>
          <a:bodyPr/>
          <a:lstStyle/>
          <a:p>
            <a:fld id="{18F57A71-91D3-4A55-B057-23E719EBC73D}" type="slidenum">
              <a:rPr lang="en-US" noProof="0" smtClean="0"/>
              <a:pPr/>
              <a:t>39</a:t>
            </a:fld>
            <a:endParaRPr lang="en-US" noProof="0" dirty="0"/>
          </a:p>
        </p:txBody>
      </p:sp>
      <p:sp>
        <p:nvSpPr>
          <p:cNvPr id="7" name="Content Placeholder 2">
            <a:extLst>
              <a:ext uri="{FF2B5EF4-FFF2-40B4-BE49-F238E27FC236}">
                <a16:creationId xmlns:a16="http://schemas.microsoft.com/office/drawing/2014/main" id="{070A6624-2A6A-CC7E-13ED-6A7354643508}"/>
              </a:ext>
            </a:extLst>
          </p:cNvPr>
          <p:cNvSpPr>
            <a:spLocks noGrp="1"/>
          </p:cNvSpPr>
          <p:nvPr>
            <p:ph idx="1"/>
          </p:nvPr>
        </p:nvSpPr>
        <p:spPr>
          <a:xfrm>
            <a:off x="244950" y="476671"/>
            <a:ext cx="11947050" cy="6048549"/>
          </a:xfrm>
        </p:spPr>
        <p:txBody>
          <a:bodyPr/>
          <a:lstStyle/>
          <a:p>
            <a:pPr>
              <a:buNone/>
            </a:pPr>
            <a:r>
              <a:rPr lang="fi-FI" altLang="fi-FI" b="1" dirty="0">
                <a:solidFill>
                  <a:schemeClr val="accent1"/>
                </a:solidFill>
                <a:cs typeface="Arial" panose="020B0604020202020204" pitchFamily="34" charset="0"/>
              </a:rPr>
              <a:t>Maailmantalouden kasvu hidastuu sekä vuonna 2023 että vuonna 2024 </a:t>
            </a:r>
          </a:p>
          <a:p>
            <a:r>
              <a:rPr lang="fi-FI" altLang="fi-FI" sz="1800" dirty="0">
                <a:solidFill>
                  <a:schemeClr val="accent1"/>
                </a:solidFill>
                <a:cs typeface="Arial" panose="020B0604020202020204" pitchFamily="34" charset="0"/>
              </a:rPr>
              <a:t>Maailmantalous kasvoi 3,5 prosenttia vuonna 2022. IMF:n mukaan kasvu on 3 % vuonna 2023 ja 2,9 % v. 2024. </a:t>
            </a:r>
            <a:r>
              <a:rPr lang="fi-FI" altLang="fi-FI" sz="1800" b="1" dirty="0">
                <a:solidFill>
                  <a:schemeClr val="accent1"/>
                </a:solidFill>
                <a:cs typeface="Arial" panose="020B0604020202020204" pitchFamily="34" charset="0"/>
              </a:rPr>
              <a:t>Vuoden 2024 ennustetta on pudotettu aiemmasta</a:t>
            </a:r>
            <a:r>
              <a:rPr lang="fi-FI" altLang="fi-FI" sz="1800" dirty="0">
                <a:solidFill>
                  <a:schemeClr val="accent1"/>
                </a:solidFill>
                <a:cs typeface="Arial" panose="020B0604020202020204" pitchFamily="34" charset="0"/>
              </a:rPr>
              <a:t>.</a:t>
            </a:r>
          </a:p>
          <a:p>
            <a:r>
              <a:rPr lang="fi-FI" altLang="fi-FI" sz="1800" dirty="0">
                <a:solidFill>
                  <a:schemeClr val="accent1"/>
                </a:solidFill>
                <a:cs typeface="Arial" panose="020B0604020202020204" pitchFamily="34" charset="0"/>
              </a:rPr>
              <a:t>Lähes kaikki suuret taloudet kasvavat vuonna 2023. Saksa (-0,5%) on kuitenkin miinuksella Vuonna 2024 kaikki kasvavat. </a:t>
            </a:r>
            <a:r>
              <a:rPr lang="fi-FI" altLang="fi-FI" sz="1800" b="1" dirty="0">
                <a:solidFill>
                  <a:schemeClr val="accent1"/>
                </a:solidFill>
                <a:cs typeface="Arial" panose="020B0604020202020204" pitchFamily="34" charset="0"/>
              </a:rPr>
              <a:t>Saksalle ennakoitu kasvu +0,9 % v 2024 on tärkeä Suomelle.</a:t>
            </a:r>
          </a:p>
          <a:p>
            <a:r>
              <a:rPr lang="fi-FI" altLang="fi-FI" sz="1800" b="1" dirty="0">
                <a:solidFill>
                  <a:schemeClr val="accent1"/>
                </a:solidFill>
                <a:cs typeface="Arial" panose="020B0604020202020204" pitchFamily="34" charset="0"/>
              </a:rPr>
              <a:t>Palvelut vetävät taloutta tällä hetkellä. </a:t>
            </a:r>
            <a:r>
              <a:rPr lang="fi-FI" altLang="fi-FI" sz="1800" dirty="0">
                <a:solidFill>
                  <a:schemeClr val="accent1"/>
                </a:solidFill>
                <a:cs typeface="Arial" panose="020B0604020202020204" pitchFamily="34" charset="0"/>
              </a:rPr>
              <a:t>Kasvua ei kuitenkaan ole </a:t>
            </a:r>
            <a:r>
              <a:rPr lang="fi-FI" altLang="fi-FI" sz="1800" dirty="0" err="1">
                <a:solidFill>
                  <a:schemeClr val="accent1"/>
                </a:solidFill>
                <a:cs typeface="Arial" panose="020B0604020202020204" pitchFamily="34" charset="0"/>
              </a:rPr>
              <a:t>nähtävissä.Lokakuun</a:t>
            </a:r>
            <a:r>
              <a:rPr lang="fi-FI" altLang="fi-FI" sz="1800" dirty="0">
                <a:solidFill>
                  <a:schemeClr val="accent1"/>
                </a:solidFill>
                <a:cs typeface="Arial" panose="020B0604020202020204" pitchFamily="34" charset="0"/>
              </a:rPr>
              <a:t> 2023 PMI-indeksi on jokseenkin nollatasolla. Teollisuuden lokakuun (PMI) indeksit viittaavat kasvun hiipumiseen.</a:t>
            </a:r>
          </a:p>
          <a:p>
            <a:r>
              <a:rPr lang="fi-FI" altLang="fi-FI" sz="1800" b="1" dirty="0">
                <a:solidFill>
                  <a:schemeClr val="accent1"/>
                </a:solidFill>
                <a:cs typeface="Arial" panose="020B0604020202020204" pitchFamily="34" charset="0"/>
              </a:rPr>
              <a:t>Geopoliittinen epävarmuus maailmalla on kasvanut rajusti. </a:t>
            </a:r>
            <a:r>
              <a:rPr lang="fi-FI" altLang="fi-FI" sz="1800" dirty="0">
                <a:solidFill>
                  <a:schemeClr val="accent1"/>
                </a:solidFill>
                <a:cs typeface="Arial" panose="020B0604020202020204" pitchFamily="34" charset="0"/>
              </a:rPr>
              <a:t>Gazan alueen konfliktin myötä ja Ukrainan sodan jatkuessa. USA:n välit sekä Kiinan että Venäjän kanssa ovat kireät.</a:t>
            </a:r>
          </a:p>
          <a:p>
            <a:pPr marL="0" indent="0">
              <a:buNone/>
            </a:pPr>
            <a:r>
              <a:rPr lang="fi-FI" altLang="fi-FI" b="1" dirty="0">
                <a:solidFill>
                  <a:schemeClr val="accent1"/>
                </a:solidFill>
                <a:cs typeface="Arial" panose="020B0604020202020204" pitchFamily="34" charset="0"/>
              </a:rPr>
              <a:t>Suomen talouskasvu 2023 on miinuksella, odotettu käänne parempaan on lykkääntynyt vuoteen 2024</a:t>
            </a:r>
          </a:p>
          <a:p>
            <a:r>
              <a:rPr lang="fi-FI" altLang="fi-FI" sz="1800" b="1" dirty="0">
                <a:solidFill>
                  <a:schemeClr val="accent1"/>
                </a:solidFill>
                <a:cs typeface="Arial" panose="020B0604020202020204" pitchFamily="34" charset="0"/>
              </a:rPr>
              <a:t>Suomi on taantumassa. </a:t>
            </a:r>
            <a:r>
              <a:rPr lang="fi-FI" altLang="fi-FI" sz="1800" dirty="0">
                <a:solidFill>
                  <a:schemeClr val="accent1"/>
                </a:solidFill>
                <a:cs typeface="Arial" panose="020B0604020202020204" pitchFamily="34" charset="0"/>
              </a:rPr>
              <a:t>Tuoreet vuoden 2023 ennusteet ovat lievästi miinuksella, mutta loppuvuoden 2023 heikot näkymät rakentamisessa ja teollisuudessa kasvattavat miinusta 2023.</a:t>
            </a:r>
          </a:p>
          <a:p>
            <a:r>
              <a:rPr lang="fi-FI" altLang="fi-FI" sz="1800" b="1" dirty="0">
                <a:solidFill>
                  <a:schemeClr val="accent1"/>
                </a:solidFill>
                <a:cs typeface="Arial" panose="020B0604020202020204" pitchFamily="34" charset="0"/>
              </a:rPr>
              <a:t>Tuoreet ennusteet vuodelle 2024 vaihtelevat nollasta reiluun prosenttiin, mutta myös lievä miinus on mahdollinen. </a:t>
            </a:r>
            <a:r>
              <a:rPr lang="fi-FI" altLang="fi-FI" sz="1800" dirty="0">
                <a:solidFill>
                  <a:schemeClr val="accent1"/>
                </a:solidFill>
                <a:cs typeface="Arial" panose="020B0604020202020204" pitchFamily="34" charset="0"/>
              </a:rPr>
              <a:t>Ennusteet poikkeavat toisistaan melko paljon kuvaten näkymien epävarmuutta. Myönteisiä tekijöitä ovat kohtuullisen hyvä työllisyystilanne sekä korkojen nousun pysähtyminen.</a:t>
            </a:r>
          </a:p>
          <a:p>
            <a:r>
              <a:rPr lang="fi-FI" altLang="fi-FI" sz="1800" b="1" dirty="0">
                <a:solidFill>
                  <a:schemeClr val="accent1"/>
                </a:solidFill>
                <a:cs typeface="Arial" panose="020B0604020202020204" pitchFamily="34" charset="0"/>
              </a:rPr>
              <a:t>Kuluttajien luottamus heikkeni edelleen lokakuussa 2023. Taustalla on kuluttajien kasvanut työttömyysuhka. </a:t>
            </a:r>
            <a:r>
              <a:rPr lang="fi-FI" altLang="fi-FI" sz="1800" dirty="0">
                <a:solidFill>
                  <a:schemeClr val="accent1"/>
                </a:solidFill>
                <a:cs typeface="Arial" panose="020B0604020202020204" pitchFamily="34" charset="0"/>
              </a:rPr>
              <a:t>Kuluttajien luottamus omaan talouteen on kuitenkin selvästi parempi kuin luottamus Suomen talouteen. </a:t>
            </a:r>
            <a:r>
              <a:rPr lang="fi-FI" altLang="fi-FI" sz="1800" b="1" dirty="0">
                <a:solidFill>
                  <a:schemeClr val="accent1"/>
                </a:solidFill>
                <a:cs typeface="Arial" panose="020B0604020202020204" pitchFamily="34" charset="0"/>
              </a:rPr>
              <a:t>Myös elinkeinoelämän luottamus heikkeni lokakuussa ja viittaa kasvun hidastumiseen kaikilla toimialoilla. </a:t>
            </a:r>
          </a:p>
          <a:p>
            <a:r>
              <a:rPr lang="fi-FI" altLang="fi-FI" sz="1800" b="1" dirty="0">
                <a:solidFill>
                  <a:schemeClr val="accent1"/>
                </a:solidFill>
                <a:cs typeface="Arial" panose="020B0604020202020204" pitchFamily="34" charset="0"/>
              </a:rPr>
              <a:t>Taloudellinen ja poliittinen epävarmuus on lisääntynyt, mikä lisää tarvetta varautua monentyyppisiin riskeihin.</a:t>
            </a:r>
          </a:p>
        </p:txBody>
      </p:sp>
      <p:sp>
        <p:nvSpPr>
          <p:cNvPr id="4" name="Päivämäärän paikkamerkki 3">
            <a:extLst>
              <a:ext uri="{FF2B5EF4-FFF2-40B4-BE49-F238E27FC236}">
                <a16:creationId xmlns:a16="http://schemas.microsoft.com/office/drawing/2014/main" id="{BDB5DF5A-9D27-5B9D-97CD-6A9EA49BBB3A}"/>
              </a:ext>
            </a:extLst>
          </p:cNvPr>
          <p:cNvSpPr>
            <a:spLocks noGrp="1"/>
          </p:cNvSpPr>
          <p:nvPr>
            <p:ph type="dt" sz="half" idx="10"/>
          </p:nvPr>
        </p:nvSpPr>
        <p:spPr/>
        <p:txBody>
          <a:bodyPr/>
          <a:lstStyle/>
          <a:p>
            <a:r>
              <a:rPr lang="en-US" noProof="0"/>
              <a:t>1.11.2023</a:t>
            </a:r>
            <a:endParaRPr lang="en-US" noProof="0" dirty="0"/>
          </a:p>
        </p:txBody>
      </p:sp>
      <p:sp>
        <p:nvSpPr>
          <p:cNvPr id="5" name="Alatunnisteen paikkamerkki 4">
            <a:extLst>
              <a:ext uri="{FF2B5EF4-FFF2-40B4-BE49-F238E27FC236}">
                <a16:creationId xmlns:a16="http://schemas.microsoft.com/office/drawing/2014/main" id="{1142416A-1F39-D396-62B5-A0531CC1080B}"/>
              </a:ext>
            </a:extLst>
          </p:cNvPr>
          <p:cNvSpPr>
            <a:spLocks noGrp="1"/>
          </p:cNvSpPr>
          <p:nvPr>
            <p:ph type="ftr" sz="quarter" idx="11"/>
          </p:nvPr>
        </p:nvSpPr>
        <p:spPr/>
        <p:txBody>
          <a:bodyPr/>
          <a:lstStyle/>
          <a:p>
            <a:r>
              <a:rPr lang="fi-FI" noProof="0"/>
              <a:t>Rakentamisen suhdannenäkymät, Pekka Pajakkala</a:t>
            </a:r>
            <a:endParaRPr lang="en-US" noProof="0" dirty="0"/>
          </a:p>
        </p:txBody>
      </p:sp>
    </p:spTree>
    <p:extLst>
      <p:ext uri="{BB962C8B-B14F-4D97-AF65-F5344CB8AC3E}">
        <p14:creationId xmlns:p14="http://schemas.microsoft.com/office/powerpoint/2010/main" val="2058371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0"/>
          <p:cNvSpPr>
            <a:spLocks noGrp="1" noChangeArrowheads="1"/>
          </p:cNvSpPr>
          <p:nvPr>
            <p:ph type="title"/>
          </p:nvPr>
        </p:nvSpPr>
        <p:spPr>
          <a:xfrm>
            <a:off x="479376" y="1844824"/>
            <a:ext cx="11016198" cy="1439863"/>
          </a:xfrm>
        </p:spPr>
        <p:txBody>
          <a:bodyPr/>
          <a:lstStyle/>
          <a:p>
            <a:r>
              <a:rPr lang="fi-FI" sz="5400" dirty="0"/>
              <a:t>Rakentamisen suhdannenäkymät</a:t>
            </a:r>
            <a:br>
              <a:rPr lang="fi-FI" sz="5400" dirty="0"/>
            </a:br>
            <a:endParaRPr lang="fi-FI" altLang="fi-FI" dirty="0"/>
          </a:p>
        </p:txBody>
      </p:sp>
      <p:sp>
        <p:nvSpPr>
          <p:cNvPr id="6" name="Text Box 9"/>
          <p:cNvSpPr txBox="1">
            <a:spLocks noChangeArrowheads="1"/>
          </p:cNvSpPr>
          <p:nvPr/>
        </p:nvSpPr>
        <p:spPr bwMode="auto">
          <a:xfrm>
            <a:off x="1703512" y="3140968"/>
            <a:ext cx="10009112"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defRPr>
            </a:lvl1pPr>
            <a:lvl2pPr marL="742950" indent="-28575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defRPr>
            </a:lvl3pPr>
            <a:lvl4pPr marL="1600200" indent="-22860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2"/>
              </a:buClr>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Font typeface="Wingdings" panose="05000000000000000000" pitchFamily="2" charset="2"/>
              <a:buChar char="§"/>
              <a:defRPr sz="2000">
                <a:solidFill>
                  <a:schemeClr val="tx1"/>
                </a:solidFill>
                <a:latin typeface="Arial" panose="020B0604020202020204" pitchFamily="34" charset="0"/>
              </a:defRPr>
            </a:lvl9pPr>
          </a:lstStyle>
          <a:p>
            <a:pPr marL="457200" indent="-457200">
              <a:spcBef>
                <a:spcPct val="50000"/>
              </a:spcBef>
              <a:buClrTx/>
              <a:buFont typeface="+mj-lt"/>
              <a:buAutoNum type="arabicPeriod"/>
            </a:pPr>
            <a:r>
              <a:rPr lang="en-GB" altLang="fi-FI" sz="2400" b="1" dirty="0" err="1">
                <a:solidFill>
                  <a:srgbClr val="FFC000"/>
                </a:solidFill>
              </a:rPr>
              <a:t>Talous</a:t>
            </a:r>
            <a:r>
              <a:rPr lang="en-GB" altLang="fi-FI" sz="2400" b="1" dirty="0">
                <a:solidFill>
                  <a:srgbClr val="FFC000"/>
                </a:solidFill>
              </a:rPr>
              <a:t>, BKT, </a:t>
            </a:r>
            <a:r>
              <a:rPr lang="en-GB" altLang="fi-FI" sz="2400" b="1" dirty="0" err="1">
                <a:solidFill>
                  <a:srgbClr val="FFC000"/>
                </a:solidFill>
              </a:rPr>
              <a:t>korot</a:t>
            </a:r>
            <a:r>
              <a:rPr lang="en-GB" altLang="fi-FI" sz="2400" b="1" dirty="0">
                <a:solidFill>
                  <a:srgbClr val="FFC000"/>
                </a:solidFill>
              </a:rPr>
              <a:t>, </a:t>
            </a:r>
            <a:r>
              <a:rPr lang="en-GB" altLang="fi-FI" sz="2400" b="1" dirty="0" err="1">
                <a:solidFill>
                  <a:srgbClr val="FFC000"/>
                </a:solidFill>
              </a:rPr>
              <a:t>kuluttajien</a:t>
            </a:r>
            <a:r>
              <a:rPr lang="en-GB" altLang="fi-FI" sz="2400" b="1" dirty="0">
                <a:solidFill>
                  <a:srgbClr val="FFC000"/>
                </a:solidFill>
              </a:rPr>
              <a:t> </a:t>
            </a:r>
            <a:r>
              <a:rPr lang="en-GB" altLang="fi-FI" sz="2400" b="1" dirty="0" err="1">
                <a:solidFill>
                  <a:srgbClr val="FFC000"/>
                </a:solidFill>
              </a:rPr>
              <a:t>ja</a:t>
            </a:r>
            <a:r>
              <a:rPr lang="en-GB" altLang="fi-FI" sz="2400" b="1" dirty="0">
                <a:solidFill>
                  <a:srgbClr val="FFC000"/>
                </a:solidFill>
              </a:rPr>
              <a:t> </a:t>
            </a:r>
            <a:r>
              <a:rPr lang="en-GB" altLang="fi-FI" sz="2400" b="1" dirty="0" err="1">
                <a:solidFill>
                  <a:srgbClr val="FFC000"/>
                </a:solidFill>
              </a:rPr>
              <a:t>elinkeinoelämän</a:t>
            </a:r>
            <a:r>
              <a:rPr lang="en-GB" altLang="fi-FI" sz="2400" b="1" dirty="0">
                <a:solidFill>
                  <a:srgbClr val="FFC000"/>
                </a:solidFill>
              </a:rPr>
              <a:t> </a:t>
            </a:r>
            <a:r>
              <a:rPr lang="en-GB" altLang="fi-FI" sz="2400" b="1" dirty="0" err="1">
                <a:solidFill>
                  <a:srgbClr val="FFC000"/>
                </a:solidFill>
              </a:rPr>
              <a:t>luottamus</a:t>
            </a:r>
            <a:endParaRPr lang="en-GB" altLang="fi-FI" sz="2400" b="1" dirty="0">
              <a:solidFill>
                <a:srgbClr val="FFC000"/>
              </a:solidFill>
            </a:endParaRPr>
          </a:p>
          <a:p>
            <a:pPr marL="457200" indent="-457200">
              <a:spcBef>
                <a:spcPct val="50000"/>
              </a:spcBef>
              <a:buClrTx/>
              <a:buFont typeface="+mj-lt"/>
              <a:buAutoNum type="arabicPeriod"/>
            </a:pPr>
            <a:r>
              <a:rPr lang="en-GB" altLang="fi-FI" sz="2400" b="1" dirty="0" err="1">
                <a:solidFill>
                  <a:schemeClr val="bg1"/>
                </a:solidFill>
              </a:rPr>
              <a:t>Rakentaminen</a:t>
            </a:r>
            <a:r>
              <a:rPr lang="en-GB" altLang="fi-FI" sz="2400" b="1" dirty="0">
                <a:solidFill>
                  <a:schemeClr val="bg1"/>
                </a:solidFill>
              </a:rPr>
              <a:t> </a:t>
            </a:r>
            <a:r>
              <a:rPr lang="en-GB" altLang="fi-FI" sz="2400" b="1" dirty="0" err="1">
                <a:solidFill>
                  <a:schemeClr val="bg1"/>
                </a:solidFill>
              </a:rPr>
              <a:t>Euroopassa</a:t>
            </a:r>
            <a:endParaRPr lang="en-GB" altLang="fi-FI" sz="2400" b="1" dirty="0">
              <a:solidFill>
                <a:schemeClr val="bg1"/>
              </a:solidFill>
            </a:endParaRPr>
          </a:p>
          <a:p>
            <a:pPr marL="457200" indent="-457200">
              <a:spcBef>
                <a:spcPct val="50000"/>
              </a:spcBef>
              <a:buClrTx/>
              <a:buFont typeface="+mj-lt"/>
              <a:buAutoNum type="arabicPeriod"/>
            </a:pPr>
            <a:r>
              <a:rPr lang="en-GB" altLang="fi-FI" sz="2400" b="1" dirty="0" err="1">
                <a:solidFill>
                  <a:schemeClr val="bg1"/>
                </a:solidFill>
              </a:rPr>
              <a:t>Rakentaminen</a:t>
            </a:r>
            <a:r>
              <a:rPr lang="en-GB" altLang="fi-FI" sz="2400" b="1" dirty="0">
                <a:solidFill>
                  <a:schemeClr val="bg1"/>
                </a:solidFill>
              </a:rPr>
              <a:t> </a:t>
            </a:r>
            <a:r>
              <a:rPr lang="en-GB" altLang="fi-FI" sz="2400" b="1" dirty="0" err="1">
                <a:solidFill>
                  <a:schemeClr val="bg1"/>
                </a:solidFill>
              </a:rPr>
              <a:t>Suomessa</a:t>
            </a:r>
            <a:endParaRPr lang="en-GB" altLang="fi-FI" sz="2400" b="1" dirty="0">
              <a:solidFill>
                <a:schemeClr val="bg1"/>
              </a:solidFill>
            </a:endParaRPr>
          </a:p>
          <a:p>
            <a:pPr marL="457200" indent="-457200">
              <a:spcBef>
                <a:spcPct val="50000"/>
              </a:spcBef>
              <a:buClrTx/>
              <a:buFont typeface="+mj-lt"/>
              <a:buAutoNum type="arabicPeriod"/>
            </a:pPr>
            <a:r>
              <a:rPr lang="en-GB" altLang="fi-FI" sz="2400" b="1" dirty="0" err="1">
                <a:solidFill>
                  <a:schemeClr val="bg1"/>
                </a:solidFill>
              </a:rPr>
              <a:t>Yhteenveto</a:t>
            </a:r>
            <a:endParaRPr lang="en-GB" altLang="fi-FI" b="1" dirty="0">
              <a:solidFill>
                <a:schemeClr val="bg1"/>
              </a:solidFill>
            </a:endParaRPr>
          </a:p>
        </p:txBody>
      </p:sp>
      <p:sp>
        <p:nvSpPr>
          <p:cNvPr id="2" name="Päivämäärän paikkamerkki 1">
            <a:extLst>
              <a:ext uri="{FF2B5EF4-FFF2-40B4-BE49-F238E27FC236}">
                <a16:creationId xmlns:a16="http://schemas.microsoft.com/office/drawing/2014/main" id="{700A12D3-357E-4630-98A8-51D847252506}"/>
              </a:ext>
            </a:extLst>
          </p:cNvPr>
          <p:cNvSpPr>
            <a:spLocks noGrp="1"/>
          </p:cNvSpPr>
          <p:nvPr>
            <p:ph type="dt" sz="half" idx="10"/>
          </p:nvPr>
        </p:nvSpPr>
        <p:spPr/>
        <p:txBody>
          <a:bodyPr/>
          <a:lstStyle/>
          <a:p>
            <a:r>
              <a:rPr lang="en-US"/>
              <a:t>1.11.2023</a:t>
            </a:r>
            <a:endParaRPr lang="en-US" dirty="0"/>
          </a:p>
        </p:txBody>
      </p:sp>
      <p:sp>
        <p:nvSpPr>
          <p:cNvPr id="3" name="Alatunnisteen paikkamerkki 2">
            <a:extLst>
              <a:ext uri="{FF2B5EF4-FFF2-40B4-BE49-F238E27FC236}">
                <a16:creationId xmlns:a16="http://schemas.microsoft.com/office/drawing/2014/main" id="{D3B386DC-67C7-302E-3416-5C682E628A31}"/>
              </a:ext>
            </a:extLst>
          </p:cNvPr>
          <p:cNvSpPr>
            <a:spLocks noGrp="1"/>
          </p:cNvSpPr>
          <p:nvPr>
            <p:ph type="ftr" sz="quarter" idx="11"/>
          </p:nvPr>
        </p:nvSpPr>
        <p:spPr/>
        <p:txBody>
          <a:bodyPr/>
          <a:lstStyle/>
          <a:p>
            <a:r>
              <a:rPr lang="fi-FI"/>
              <a:t>Rakentamisen suhdannenäkymät, Pekka Pajakkala</a:t>
            </a:r>
            <a:endParaRPr lang="en-US" dirty="0"/>
          </a:p>
        </p:txBody>
      </p:sp>
      <p:sp>
        <p:nvSpPr>
          <p:cNvPr id="4" name="Dian numeron paikkamerkki 3">
            <a:extLst>
              <a:ext uri="{FF2B5EF4-FFF2-40B4-BE49-F238E27FC236}">
                <a16:creationId xmlns:a16="http://schemas.microsoft.com/office/drawing/2014/main" id="{0FD21BB9-8628-8E9A-F0C4-4440A67B90C8}"/>
              </a:ext>
            </a:extLst>
          </p:cNvPr>
          <p:cNvSpPr>
            <a:spLocks noGrp="1"/>
          </p:cNvSpPr>
          <p:nvPr>
            <p:ph type="sldNum" sz="quarter" idx="12"/>
          </p:nvPr>
        </p:nvSpPr>
        <p:spPr/>
        <p:txBody>
          <a:bodyPr/>
          <a:lstStyle/>
          <a:p>
            <a:fld id="{18F57A71-91D3-4A55-B057-23E719EBC73D}" type="slidenum">
              <a:rPr lang="en-US" noProof="0" smtClean="0"/>
              <a:pPr/>
              <a:t>4</a:t>
            </a:fld>
            <a:endParaRPr lang="en-US" noProof="0"/>
          </a:p>
        </p:txBody>
      </p:sp>
    </p:spTree>
    <p:extLst>
      <p:ext uri="{BB962C8B-B14F-4D97-AF65-F5344CB8AC3E}">
        <p14:creationId xmlns:p14="http://schemas.microsoft.com/office/powerpoint/2010/main" val="2866849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E825A0E3-07B9-F36D-130B-9685DD0078C8}"/>
              </a:ext>
            </a:extLst>
          </p:cNvPr>
          <p:cNvSpPr>
            <a:spLocks noGrp="1"/>
          </p:cNvSpPr>
          <p:nvPr>
            <p:ph type="title"/>
          </p:nvPr>
        </p:nvSpPr>
        <p:spPr/>
        <p:txBody>
          <a:bodyPr/>
          <a:lstStyle/>
          <a:p>
            <a:r>
              <a:rPr lang="fi-FI" dirty="0"/>
              <a:t>Yhteenveto, Euroopan rakentaminen</a:t>
            </a:r>
            <a:endParaRPr lang="en-GB" dirty="0"/>
          </a:p>
        </p:txBody>
      </p:sp>
      <p:sp>
        <p:nvSpPr>
          <p:cNvPr id="9" name="Sisällön paikkamerkki 8">
            <a:extLst>
              <a:ext uri="{FF2B5EF4-FFF2-40B4-BE49-F238E27FC236}">
                <a16:creationId xmlns:a16="http://schemas.microsoft.com/office/drawing/2014/main" id="{02D690D2-49E3-85AE-DAF1-D2F6636D58CC}"/>
              </a:ext>
            </a:extLst>
          </p:cNvPr>
          <p:cNvSpPr>
            <a:spLocks noGrp="1"/>
          </p:cNvSpPr>
          <p:nvPr>
            <p:ph idx="1"/>
          </p:nvPr>
        </p:nvSpPr>
        <p:spPr>
          <a:xfrm>
            <a:off x="624418" y="1412081"/>
            <a:ext cx="10972800" cy="4033837"/>
          </a:xfrm>
        </p:spPr>
        <p:txBody>
          <a:bodyPr/>
          <a:lstStyle/>
          <a:p>
            <a:r>
              <a:rPr lang="fi-FI" b="1" dirty="0">
                <a:solidFill>
                  <a:schemeClr val="accent1"/>
                </a:solidFill>
              </a:rPr>
              <a:t>Rakentamisen kehitys Euroopassa on ollut nollakorkoaikana kasvussa, mutta kasvu on ollut hyvin maltillista verrattuna Pohjoismaihin. Taustalla mm. pitkät lainakorot, niiden sekä lasku että nousu  ovat hitaita verrattuna Pohjoismaihin.</a:t>
            </a:r>
          </a:p>
          <a:p>
            <a:r>
              <a:rPr lang="fi-FI" b="1" dirty="0">
                <a:solidFill>
                  <a:schemeClr val="accent1"/>
                </a:solidFill>
              </a:rPr>
              <a:t>Vuosina 2023 ja 2024 Euroopan rakentaminen vähenee vajaan 1 prosentin/a. Kasvua odotetaan vuonna 2024.</a:t>
            </a:r>
          </a:p>
          <a:p>
            <a:r>
              <a:rPr lang="fi-FI" b="1" dirty="0">
                <a:solidFill>
                  <a:schemeClr val="accent1"/>
                </a:solidFill>
              </a:rPr>
              <a:t>Uusien asuntojen rakentaminen vähenee Euroopassakin eniten, parhaat näkymät ovat infrarakentamisella. Toimitilarakentaminen kasvaa hitaasti. </a:t>
            </a:r>
          </a:p>
          <a:p>
            <a:r>
              <a:rPr lang="fi-FI" b="1" dirty="0">
                <a:solidFill>
                  <a:schemeClr val="accent1"/>
                </a:solidFill>
              </a:rPr>
              <a:t>Uudet ennusteet marraskuun lopulla tulevat olemaan aiempaa matalammat. Talouskasvu on hitaampaa ja korkojen nostot jatkuivat ennakoitua pidempään.</a:t>
            </a:r>
          </a:p>
          <a:p>
            <a:r>
              <a:rPr lang="fi-FI" b="1" dirty="0">
                <a:solidFill>
                  <a:schemeClr val="accent1"/>
                </a:solidFill>
              </a:rPr>
              <a:t>Euroopassa on kuitenkin maita, joissa rakentaminen kasvaa 2023, 2024 ja 2025. Espanja, Irlanti, Puola, Ranska. Tilanne saattaa kuitenkin muuttua marraskuun ennusteessa.</a:t>
            </a:r>
          </a:p>
        </p:txBody>
      </p:sp>
      <p:sp>
        <p:nvSpPr>
          <p:cNvPr id="5" name="Päivämäärän paikkamerkki 4">
            <a:extLst>
              <a:ext uri="{FF2B5EF4-FFF2-40B4-BE49-F238E27FC236}">
                <a16:creationId xmlns:a16="http://schemas.microsoft.com/office/drawing/2014/main" id="{A947A293-0615-01EC-9807-8813461D173D}"/>
              </a:ext>
            </a:extLst>
          </p:cNvPr>
          <p:cNvSpPr>
            <a:spLocks noGrp="1"/>
          </p:cNvSpPr>
          <p:nvPr>
            <p:ph type="dt" sz="half" idx="10"/>
          </p:nvPr>
        </p:nvSpPr>
        <p:spPr/>
        <p:txBody>
          <a:bodyPr/>
          <a:lstStyle/>
          <a:p>
            <a:r>
              <a:rPr lang="en-US"/>
              <a:t>1.11.2023</a:t>
            </a:r>
            <a:endParaRPr lang="en-US" dirty="0"/>
          </a:p>
        </p:txBody>
      </p:sp>
      <p:sp>
        <p:nvSpPr>
          <p:cNvPr id="6" name="Alatunnisteen paikkamerkki 5">
            <a:extLst>
              <a:ext uri="{FF2B5EF4-FFF2-40B4-BE49-F238E27FC236}">
                <a16:creationId xmlns:a16="http://schemas.microsoft.com/office/drawing/2014/main" id="{B6BF9C52-1D29-5CB2-D38E-F80CC458850F}"/>
              </a:ext>
            </a:extLst>
          </p:cNvPr>
          <p:cNvSpPr>
            <a:spLocks noGrp="1"/>
          </p:cNvSpPr>
          <p:nvPr>
            <p:ph type="ftr" sz="quarter" idx="11"/>
          </p:nvPr>
        </p:nvSpPr>
        <p:spPr/>
        <p:txBody>
          <a:bodyPr/>
          <a:lstStyle/>
          <a:p>
            <a:r>
              <a:rPr lang="fi-FI"/>
              <a:t>Rakentamisen suhdannenäkymät, Pekka Pajakkala</a:t>
            </a:r>
            <a:endParaRPr lang="en-US" dirty="0"/>
          </a:p>
        </p:txBody>
      </p:sp>
      <p:sp>
        <p:nvSpPr>
          <p:cNvPr id="7" name="Dian numeron paikkamerkki 6">
            <a:extLst>
              <a:ext uri="{FF2B5EF4-FFF2-40B4-BE49-F238E27FC236}">
                <a16:creationId xmlns:a16="http://schemas.microsoft.com/office/drawing/2014/main" id="{A27A0685-CC09-79D1-31EB-6B6999DEDCAB}"/>
              </a:ext>
            </a:extLst>
          </p:cNvPr>
          <p:cNvSpPr>
            <a:spLocks noGrp="1"/>
          </p:cNvSpPr>
          <p:nvPr>
            <p:ph type="sldNum" sz="quarter" idx="12"/>
          </p:nvPr>
        </p:nvSpPr>
        <p:spPr/>
        <p:txBody>
          <a:bodyPr/>
          <a:lstStyle/>
          <a:p>
            <a:fld id="{18F57A71-91D3-4A55-B057-23E719EBC73D}" type="slidenum">
              <a:rPr lang="en-US" noProof="0" smtClean="0"/>
              <a:pPr/>
              <a:t>40</a:t>
            </a:fld>
            <a:endParaRPr lang="en-US" noProof="0"/>
          </a:p>
        </p:txBody>
      </p:sp>
    </p:spTree>
    <p:extLst>
      <p:ext uri="{BB962C8B-B14F-4D97-AF65-F5344CB8AC3E}">
        <p14:creationId xmlns:p14="http://schemas.microsoft.com/office/powerpoint/2010/main" val="23685062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E825A0E3-07B9-F36D-130B-9685DD0078C8}"/>
              </a:ext>
            </a:extLst>
          </p:cNvPr>
          <p:cNvSpPr>
            <a:spLocks noGrp="1"/>
          </p:cNvSpPr>
          <p:nvPr>
            <p:ph type="title"/>
          </p:nvPr>
        </p:nvSpPr>
        <p:spPr>
          <a:xfrm>
            <a:off x="624418" y="-243607"/>
            <a:ext cx="10972800" cy="1152525"/>
          </a:xfrm>
        </p:spPr>
        <p:txBody>
          <a:bodyPr/>
          <a:lstStyle/>
          <a:p>
            <a:r>
              <a:rPr lang="fi-FI" dirty="0"/>
              <a:t>Yhteenveto, Suomen rakentaminen</a:t>
            </a:r>
            <a:endParaRPr lang="en-GB" dirty="0"/>
          </a:p>
        </p:txBody>
      </p:sp>
      <p:sp>
        <p:nvSpPr>
          <p:cNvPr id="9" name="Sisällön paikkamerkki 8">
            <a:extLst>
              <a:ext uri="{FF2B5EF4-FFF2-40B4-BE49-F238E27FC236}">
                <a16:creationId xmlns:a16="http://schemas.microsoft.com/office/drawing/2014/main" id="{02D690D2-49E3-85AE-DAF1-D2F6636D58CC}"/>
              </a:ext>
            </a:extLst>
          </p:cNvPr>
          <p:cNvSpPr>
            <a:spLocks noGrp="1"/>
          </p:cNvSpPr>
          <p:nvPr>
            <p:ph sz="half" idx="1"/>
          </p:nvPr>
        </p:nvSpPr>
        <p:spPr>
          <a:xfrm>
            <a:off x="354654" y="548680"/>
            <a:ext cx="11809312" cy="5472484"/>
          </a:xfrm>
        </p:spPr>
        <p:txBody>
          <a:bodyPr/>
          <a:lstStyle/>
          <a:p>
            <a:pPr marL="342900" indent="-342900">
              <a:buFont typeface="Arial" panose="020B0604020202020204" pitchFamily="34" charset="0"/>
              <a:buChar char="•"/>
            </a:pPr>
            <a:r>
              <a:rPr lang="fi-FI" b="1" dirty="0">
                <a:solidFill>
                  <a:schemeClr val="accent1"/>
                </a:solidFill>
              </a:rPr>
              <a:t>Rakentamisen määrä vähenee n. 10 % v. 2023 ja pysyy nollatasolla 2024. Rakentamisen tilannetta kuvataan tyypillisesti heikommaksi kuin se on koska vain asuinrakentaminen romahtaa, sen osuus on 21 %.</a:t>
            </a:r>
          </a:p>
          <a:p>
            <a:pPr marL="342900" indent="-342900">
              <a:buFont typeface="Arial" panose="020B0604020202020204" pitchFamily="34" charset="0"/>
              <a:buChar char="•"/>
            </a:pPr>
            <a:r>
              <a:rPr lang="fi-FI" b="1" dirty="0">
                <a:solidFill>
                  <a:schemeClr val="accent1"/>
                </a:solidFill>
              </a:rPr>
              <a:t>Rakentamisen nopein laskuvaihe ajoittuu jaksolle loppuvuosi 2023…alkuvuosi 2024</a:t>
            </a:r>
          </a:p>
          <a:p>
            <a:pPr marL="342900" indent="-342900">
              <a:buFont typeface="Arial" panose="020B0604020202020204" pitchFamily="34" charset="0"/>
              <a:buChar char="•"/>
            </a:pPr>
            <a:r>
              <a:rPr lang="fi-FI" b="1" dirty="0">
                <a:solidFill>
                  <a:schemeClr val="accent1"/>
                </a:solidFill>
              </a:rPr>
              <a:t>Rakennusalan ongelmat painottuvat asuntorakentamiseen, muilla sektoreilla tilanne heikkenee myös, mutta vähemmän.</a:t>
            </a:r>
          </a:p>
          <a:p>
            <a:pPr marL="342900" indent="-342900">
              <a:buFont typeface="Arial" panose="020B0604020202020204" pitchFamily="34" charset="0"/>
              <a:buChar char="•"/>
            </a:pPr>
            <a:r>
              <a:rPr lang="fi-FI" b="1" dirty="0">
                <a:solidFill>
                  <a:schemeClr val="accent1"/>
                </a:solidFill>
              </a:rPr>
              <a:t>Rakentamisen määrän voimakas väheneminen pudottaa selvästi vuoden 2023 ja v.2024 alun BKT-kasvua. Korot ovat vaikuttaneet erityisesti uusien asuntojen kysyntään viime vuosina enemmän kuin talouskasvu.</a:t>
            </a:r>
          </a:p>
          <a:p>
            <a:pPr marL="342900" indent="-342900">
              <a:buFont typeface="Arial" panose="020B0604020202020204" pitchFamily="34" charset="0"/>
              <a:buChar char="•"/>
            </a:pPr>
            <a:r>
              <a:rPr lang="fi-FI" b="1" dirty="0">
                <a:solidFill>
                  <a:schemeClr val="accent1"/>
                </a:solidFill>
              </a:rPr>
              <a:t>Myös kiinteistösektori on ongelmissa, näkyy toimitilarakentamisessa. Nyt hankkeiden käynnistyksiä lykätään ja kilpailutetaan uudestaan</a:t>
            </a:r>
          </a:p>
          <a:p>
            <a:pPr marL="342900" indent="-342900">
              <a:buFont typeface="Arial" panose="020B0604020202020204" pitchFamily="34" charset="0"/>
              <a:buChar char="•"/>
            </a:pPr>
            <a:r>
              <a:rPr lang="fi-FI" b="1" dirty="0">
                <a:solidFill>
                  <a:schemeClr val="accent1"/>
                </a:solidFill>
              </a:rPr>
              <a:t>Rakentamisen ongelmat eivät ole finanssikriisin luokkaa, silloin sekä BKT että rakentamisen vähenivät 8 %, nyt ei ole finanssikriisiä, jolloin rakentamisen elpyminen alkaa korkojen nousun pysähtyessä, ensin piristyy käytettyjen asuntojen kauppa</a:t>
            </a:r>
          </a:p>
          <a:p>
            <a:pPr marL="342900" indent="-342900">
              <a:buFont typeface="Arial" panose="020B0604020202020204" pitchFamily="34" charset="0"/>
              <a:buChar char="•"/>
            </a:pPr>
            <a:r>
              <a:rPr lang="fi-FI" sz="2000" b="1" dirty="0">
                <a:solidFill>
                  <a:schemeClr val="accent1"/>
                </a:solidFill>
              </a:rPr>
              <a:t>Rakennuskustannusten nousu on </a:t>
            </a:r>
            <a:r>
              <a:rPr lang="fi-FI" b="1" dirty="0">
                <a:solidFill>
                  <a:schemeClr val="accent1"/>
                </a:solidFill>
              </a:rPr>
              <a:t>lähes pysähtynyt</a:t>
            </a:r>
            <a:r>
              <a:rPr lang="fi-FI" sz="2000" b="1" dirty="0">
                <a:solidFill>
                  <a:schemeClr val="accent1"/>
                </a:solidFill>
              </a:rPr>
              <a:t>, tarjoushinnat laskussa, kustannustaso on kuitenkin korkea. Monet panoskustannukset laskevat esim. betonielementit, teräs, puurakentee</a:t>
            </a:r>
            <a:r>
              <a:rPr lang="fi-FI" b="1" dirty="0">
                <a:solidFill>
                  <a:schemeClr val="accent1"/>
                </a:solidFill>
              </a:rPr>
              <a:t>t.</a:t>
            </a:r>
            <a:endParaRPr lang="fi-FI" sz="2000" b="1" dirty="0">
              <a:solidFill>
                <a:schemeClr val="accent1"/>
              </a:solidFill>
            </a:endParaRPr>
          </a:p>
          <a:p>
            <a:pPr marL="342900" indent="-342900">
              <a:buFont typeface="Arial" panose="020B0604020202020204" pitchFamily="34" charset="0"/>
              <a:buChar char="•"/>
            </a:pPr>
            <a:r>
              <a:rPr lang="fi-FI" b="1" dirty="0">
                <a:solidFill>
                  <a:schemeClr val="accent1"/>
                </a:solidFill>
              </a:rPr>
              <a:t>Tarjousaktiivisuus on noussut kun </a:t>
            </a:r>
            <a:r>
              <a:rPr lang="fi-FI" b="1" dirty="0" err="1">
                <a:solidFill>
                  <a:schemeClr val="accent1"/>
                </a:solidFill>
              </a:rPr>
              <a:t>gryndirakentaminen</a:t>
            </a:r>
            <a:r>
              <a:rPr lang="fi-FI" b="1" dirty="0">
                <a:solidFill>
                  <a:schemeClr val="accent1"/>
                </a:solidFill>
              </a:rPr>
              <a:t> on vähäistä, myös ARA saa hyvin tarjouksia</a:t>
            </a:r>
          </a:p>
          <a:p>
            <a:pPr marL="342900" indent="-342900">
              <a:buFont typeface="Arial" panose="020B0604020202020204" pitchFamily="34" charset="0"/>
              <a:buChar char="•"/>
            </a:pPr>
            <a:r>
              <a:rPr lang="fi-FI" b="1" dirty="0">
                <a:solidFill>
                  <a:schemeClr val="accent1"/>
                </a:solidFill>
              </a:rPr>
              <a:t>Vähenemisen jälkeenkin rakentamisen BKT osuus on korkea, alan täytyy sopeutua matalampaan tasoon.</a:t>
            </a:r>
          </a:p>
          <a:p>
            <a:pPr marL="342900" indent="-342900">
              <a:buFont typeface="Arial" panose="020B0604020202020204" pitchFamily="34" charset="0"/>
              <a:buChar char="•"/>
            </a:pPr>
            <a:r>
              <a:rPr lang="fi-FI" b="1" dirty="0">
                <a:solidFill>
                  <a:schemeClr val="accent1"/>
                </a:solidFill>
              </a:rPr>
              <a:t>Lähivuosina talous kasvaa hitaasti ja korot ovat aiempaan nähden korkeat =&gt; rakentaminen kasvaa hitaasti.</a:t>
            </a:r>
          </a:p>
          <a:p>
            <a:pPr marL="342900" indent="-342900">
              <a:buFont typeface="Arial" panose="020B0604020202020204" pitchFamily="34" charset="0"/>
              <a:buChar char="•"/>
            </a:pPr>
            <a:endParaRPr lang="fi-FI" b="1" dirty="0">
              <a:solidFill>
                <a:schemeClr val="accent1"/>
              </a:solidFill>
            </a:endParaRPr>
          </a:p>
          <a:p>
            <a:endParaRPr lang="fi-FI" b="1" dirty="0">
              <a:solidFill>
                <a:schemeClr val="accent1"/>
              </a:solidFill>
            </a:endParaRPr>
          </a:p>
          <a:p>
            <a:pPr marL="342900" indent="-342900">
              <a:buFont typeface="Arial" panose="020B0604020202020204" pitchFamily="34" charset="0"/>
              <a:buChar char="•"/>
            </a:pPr>
            <a:endParaRPr lang="fi-FI" b="1" dirty="0">
              <a:solidFill>
                <a:schemeClr val="accent1"/>
              </a:solidFill>
            </a:endParaRPr>
          </a:p>
        </p:txBody>
      </p:sp>
      <p:sp>
        <p:nvSpPr>
          <p:cNvPr id="5" name="Päivämäärän paikkamerkki 4">
            <a:extLst>
              <a:ext uri="{FF2B5EF4-FFF2-40B4-BE49-F238E27FC236}">
                <a16:creationId xmlns:a16="http://schemas.microsoft.com/office/drawing/2014/main" id="{A947A293-0615-01EC-9807-8813461D173D}"/>
              </a:ext>
            </a:extLst>
          </p:cNvPr>
          <p:cNvSpPr>
            <a:spLocks noGrp="1"/>
          </p:cNvSpPr>
          <p:nvPr>
            <p:ph type="dt" sz="half" idx="10"/>
          </p:nvPr>
        </p:nvSpPr>
        <p:spPr/>
        <p:txBody>
          <a:bodyPr/>
          <a:lstStyle/>
          <a:p>
            <a:r>
              <a:rPr lang="en-US"/>
              <a:t>1.11.2023</a:t>
            </a:r>
            <a:endParaRPr lang="en-US" dirty="0"/>
          </a:p>
        </p:txBody>
      </p:sp>
      <p:sp>
        <p:nvSpPr>
          <p:cNvPr id="6" name="Alatunnisteen paikkamerkki 5">
            <a:extLst>
              <a:ext uri="{FF2B5EF4-FFF2-40B4-BE49-F238E27FC236}">
                <a16:creationId xmlns:a16="http://schemas.microsoft.com/office/drawing/2014/main" id="{B6BF9C52-1D29-5CB2-D38E-F80CC458850F}"/>
              </a:ext>
            </a:extLst>
          </p:cNvPr>
          <p:cNvSpPr>
            <a:spLocks noGrp="1"/>
          </p:cNvSpPr>
          <p:nvPr>
            <p:ph type="ftr" sz="quarter" idx="11"/>
          </p:nvPr>
        </p:nvSpPr>
        <p:spPr/>
        <p:txBody>
          <a:bodyPr/>
          <a:lstStyle/>
          <a:p>
            <a:r>
              <a:rPr lang="fi-FI"/>
              <a:t>Rakentamisen suhdannenäkymät, Pekka Pajakkala</a:t>
            </a:r>
            <a:endParaRPr lang="en-US" dirty="0"/>
          </a:p>
        </p:txBody>
      </p:sp>
      <p:sp>
        <p:nvSpPr>
          <p:cNvPr id="7" name="Dian numeron paikkamerkki 6">
            <a:extLst>
              <a:ext uri="{FF2B5EF4-FFF2-40B4-BE49-F238E27FC236}">
                <a16:creationId xmlns:a16="http://schemas.microsoft.com/office/drawing/2014/main" id="{A27A0685-CC09-79D1-31EB-6B6999DEDCAB}"/>
              </a:ext>
            </a:extLst>
          </p:cNvPr>
          <p:cNvSpPr>
            <a:spLocks noGrp="1"/>
          </p:cNvSpPr>
          <p:nvPr>
            <p:ph type="sldNum" sz="quarter" idx="12"/>
          </p:nvPr>
        </p:nvSpPr>
        <p:spPr/>
        <p:txBody>
          <a:bodyPr/>
          <a:lstStyle/>
          <a:p>
            <a:fld id="{18F57A71-91D3-4A55-B057-23E719EBC73D}" type="slidenum">
              <a:rPr lang="en-US" noProof="0" smtClean="0"/>
              <a:pPr/>
              <a:t>41</a:t>
            </a:fld>
            <a:endParaRPr lang="en-US" noProof="0"/>
          </a:p>
        </p:txBody>
      </p:sp>
    </p:spTree>
    <p:extLst>
      <p:ext uri="{BB962C8B-B14F-4D97-AF65-F5344CB8AC3E}">
        <p14:creationId xmlns:p14="http://schemas.microsoft.com/office/powerpoint/2010/main" val="40904936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8899AFB-A8DA-6C33-9232-3EBCAC2A1088}"/>
              </a:ext>
            </a:extLst>
          </p:cNvPr>
          <p:cNvSpPr>
            <a:spLocks noGrp="1"/>
          </p:cNvSpPr>
          <p:nvPr>
            <p:ph type="title"/>
          </p:nvPr>
        </p:nvSpPr>
        <p:spPr/>
        <p:txBody>
          <a:bodyPr/>
          <a:lstStyle/>
          <a:p>
            <a:r>
              <a:rPr lang="fi-FI" dirty="0"/>
              <a:t>Mitä Suomessa voitaisiin tehdä rakentamisen tilanteen parantamiseksi</a:t>
            </a:r>
            <a:endParaRPr lang="en-GB" dirty="0"/>
          </a:p>
        </p:txBody>
      </p:sp>
      <p:sp>
        <p:nvSpPr>
          <p:cNvPr id="3" name="Sisällön paikkamerkki 2">
            <a:extLst>
              <a:ext uri="{FF2B5EF4-FFF2-40B4-BE49-F238E27FC236}">
                <a16:creationId xmlns:a16="http://schemas.microsoft.com/office/drawing/2014/main" id="{92D5BF1C-F8D4-DED7-54DF-009CE51DE159}"/>
              </a:ext>
            </a:extLst>
          </p:cNvPr>
          <p:cNvSpPr>
            <a:spLocks noGrp="1"/>
          </p:cNvSpPr>
          <p:nvPr>
            <p:ph idx="1"/>
          </p:nvPr>
        </p:nvSpPr>
        <p:spPr>
          <a:xfrm>
            <a:off x="624418" y="1620554"/>
            <a:ext cx="10972800" cy="4688642"/>
          </a:xfrm>
        </p:spPr>
        <p:txBody>
          <a:bodyPr/>
          <a:lstStyle/>
          <a:p>
            <a:r>
              <a:rPr lang="fi-FI" dirty="0">
                <a:solidFill>
                  <a:schemeClr val="accent1"/>
                </a:solidFill>
                <a:effectLst/>
                <a:latin typeface="Calibri" panose="020F0502020204030204" pitchFamily="34" charset="0"/>
                <a:ea typeface="Calibri" panose="020F0502020204030204" pitchFamily="34" charset="0"/>
              </a:rPr>
              <a:t>Lisätä ARA-tuotantoa. Toimenpiteisiin on ryhdytty.</a:t>
            </a:r>
          </a:p>
          <a:p>
            <a:pPr lvl="1"/>
            <a:r>
              <a:rPr lang="fi-FI" dirty="0">
                <a:solidFill>
                  <a:schemeClr val="accent1"/>
                </a:solidFill>
                <a:latin typeface="Calibri" panose="020F0502020204030204" pitchFamily="34" charset="0"/>
                <a:ea typeface="Calibri" panose="020F0502020204030204" pitchFamily="34" charset="0"/>
              </a:rPr>
              <a:t>Vapaarahoitteisista asunnoista on ylitarjontaa, ei tarvetta elvyttää.</a:t>
            </a:r>
          </a:p>
          <a:p>
            <a:r>
              <a:rPr lang="fi-FI" dirty="0">
                <a:solidFill>
                  <a:schemeClr val="accent1"/>
                </a:solidFill>
                <a:latin typeface="Calibri" panose="020F0502020204030204" pitchFamily="34" charset="0"/>
                <a:ea typeface="Calibri" panose="020F0502020204030204" pitchFamily="34" charset="0"/>
              </a:rPr>
              <a:t>Piristää asuntokauppaa, varainsiirtoveroa laskettu, alkaa näkyä loppuvuonna. Ensiasunnon ostajia vauhditettiin myös.</a:t>
            </a:r>
          </a:p>
          <a:p>
            <a:r>
              <a:rPr lang="fi-FI" dirty="0">
                <a:solidFill>
                  <a:schemeClr val="accent1"/>
                </a:solidFill>
                <a:latin typeface="Calibri" panose="020F0502020204030204" pitchFamily="34" charset="0"/>
                <a:ea typeface="Calibri" panose="020F0502020204030204" pitchFamily="34" charset="0"/>
              </a:rPr>
              <a:t>Tulee todeta, että korkojen noustessa omaisuusarvot putoavat, nollakorkoaikaan ei ole paluuta. Erityisesti uudisrakentamisen määrän uusi taso on aiempaa matalampi.</a:t>
            </a:r>
          </a:p>
          <a:p>
            <a:r>
              <a:rPr lang="fi-FI" dirty="0">
                <a:solidFill>
                  <a:schemeClr val="accent1"/>
                </a:solidFill>
                <a:latin typeface="Calibri" panose="020F0502020204030204" pitchFamily="34" charset="0"/>
                <a:ea typeface="Calibri" panose="020F0502020204030204" pitchFamily="34" charset="0"/>
              </a:rPr>
              <a:t>Korjausrakentamisen elvyttäminen on tarpeellista. Nyt korkeat korjausrakentamisen kustannukset sekä nousseet kiinteistöjen hoitokulut sekä rahoituksen saanti jarruttavat korjausrakentamista. Korjausvelkaa on kasvava määrä.</a:t>
            </a:r>
            <a:br>
              <a:rPr lang="fi-FI" dirty="0">
                <a:solidFill>
                  <a:schemeClr val="accent1"/>
                </a:solidFill>
                <a:latin typeface="Calibri" panose="020F0502020204030204" pitchFamily="34" charset="0"/>
                <a:ea typeface="Calibri" panose="020F0502020204030204" pitchFamily="34" charset="0"/>
              </a:rPr>
            </a:br>
            <a:r>
              <a:rPr lang="fi-FI" dirty="0">
                <a:solidFill>
                  <a:schemeClr val="accent1"/>
                </a:solidFill>
                <a:latin typeface="Calibri" panose="020F0502020204030204" pitchFamily="34" charset="0"/>
                <a:ea typeface="Calibri" panose="020F0502020204030204" pitchFamily="34" charset="0"/>
              </a:rPr>
              <a:t>Energiakorjaukset tärkeitä.</a:t>
            </a:r>
          </a:p>
          <a:p>
            <a:r>
              <a:rPr lang="fi-FI" dirty="0">
                <a:solidFill>
                  <a:schemeClr val="accent1"/>
                </a:solidFill>
                <a:latin typeface="Calibri" panose="020F0502020204030204" pitchFamily="34" charset="0"/>
                <a:ea typeface="Calibri" panose="020F0502020204030204" pitchFamily="34" charset="0"/>
              </a:rPr>
              <a:t>Rakentamisen kaavoitus- ja lupaprosessit kuntoon.</a:t>
            </a:r>
          </a:p>
          <a:p>
            <a:r>
              <a:rPr lang="fi-FI" dirty="0">
                <a:solidFill>
                  <a:schemeClr val="accent1"/>
                </a:solidFill>
                <a:latin typeface="Calibri" panose="020F0502020204030204" pitchFamily="34" charset="0"/>
                <a:ea typeface="Calibri" panose="020F0502020204030204" pitchFamily="34" charset="0"/>
              </a:rPr>
              <a:t>Markkinoida Suomea ulkomaisille investoijille, mm. vihreän siirtymän hankkeille.</a:t>
            </a:r>
          </a:p>
          <a:p>
            <a:pPr lvl="1"/>
            <a:r>
              <a:rPr lang="fi-FI" dirty="0">
                <a:solidFill>
                  <a:schemeClr val="accent1"/>
                </a:solidFill>
                <a:latin typeface="Calibri" panose="020F0502020204030204" pitchFamily="34" charset="0"/>
                <a:ea typeface="Calibri" panose="020F0502020204030204" pitchFamily="34" charset="0"/>
              </a:rPr>
              <a:t>Tuore viesti Suomen luottokelpoisuudesta AA+, oli hyvä tässä mielessä.</a:t>
            </a:r>
          </a:p>
          <a:p>
            <a:r>
              <a:rPr lang="fi-FI" dirty="0">
                <a:solidFill>
                  <a:schemeClr val="accent1"/>
                </a:solidFill>
                <a:latin typeface="Calibri" panose="020F0502020204030204" pitchFamily="34" charset="0"/>
                <a:ea typeface="Calibri" panose="020F0502020204030204" pitchFamily="34" charset="0"/>
              </a:rPr>
              <a:t>Kasvanut nettomuutto ulkomailta on tärkeä rakentamiselle. Näkyy pian.</a:t>
            </a:r>
          </a:p>
          <a:p>
            <a:endParaRPr lang="fi-FI" dirty="0">
              <a:solidFill>
                <a:schemeClr val="accent1"/>
              </a:solidFill>
              <a:latin typeface="Calibri" panose="020F0502020204030204" pitchFamily="34" charset="0"/>
              <a:ea typeface="Calibri" panose="020F0502020204030204" pitchFamily="34" charset="0"/>
            </a:endParaRPr>
          </a:p>
          <a:p>
            <a:endParaRPr lang="fi-FI" dirty="0">
              <a:solidFill>
                <a:schemeClr val="accent1"/>
              </a:solidFill>
              <a:effectLst/>
              <a:latin typeface="Calibri" panose="020F0502020204030204" pitchFamily="34" charset="0"/>
              <a:ea typeface="Calibri" panose="020F0502020204030204" pitchFamily="34" charset="0"/>
            </a:endParaRPr>
          </a:p>
          <a:p>
            <a:endParaRPr lang="fi-FI" dirty="0">
              <a:solidFill>
                <a:schemeClr val="accent1"/>
              </a:solidFill>
              <a:latin typeface="Calibri" panose="020F0502020204030204" pitchFamily="34" charset="0"/>
              <a:ea typeface="Calibri" panose="020F0502020204030204" pitchFamily="34" charset="0"/>
            </a:endParaRPr>
          </a:p>
          <a:p>
            <a:endParaRPr lang="en-GB" sz="2400" dirty="0">
              <a:solidFill>
                <a:schemeClr val="accent1"/>
              </a:solidFill>
            </a:endParaRPr>
          </a:p>
        </p:txBody>
      </p:sp>
      <p:sp>
        <p:nvSpPr>
          <p:cNvPr id="4" name="Päivämäärän paikkamerkki 3">
            <a:extLst>
              <a:ext uri="{FF2B5EF4-FFF2-40B4-BE49-F238E27FC236}">
                <a16:creationId xmlns:a16="http://schemas.microsoft.com/office/drawing/2014/main" id="{2F18D0E9-EDA9-1955-1C97-CF2FC8304857}"/>
              </a:ext>
            </a:extLst>
          </p:cNvPr>
          <p:cNvSpPr>
            <a:spLocks noGrp="1"/>
          </p:cNvSpPr>
          <p:nvPr>
            <p:ph type="dt" sz="half" idx="10"/>
          </p:nvPr>
        </p:nvSpPr>
        <p:spPr/>
        <p:txBody>
          <a:bodyPr/>
          <a:lstStyle/>
          <a:p>
            <a:r>
              <a:rPr lang="en-US" noProof="0" dirty="0"/>
              <a:t>1.11.2023</a:t>
            </a:r>
          </a:p>
        </p:txBody>
      </p:sp>
      <p:sp>
        <p:nvSpPr>
          <p:cNvPr id="5" name="Alatunnisteen paikkamerkki 4">
            <a:extLst>
              <a:ext uri="{FF2B5EF4-FFF2-40B4-BE49-F238E27FC236}">
                <a16:creationId xmlns:a16="http://schemas.microsoft.com/office/drawing/2014/main" id="{B291BD33-357C-B5F8-C909-7558ECAE9C39}"/>
              </a:ext>
            </a:extLst>
          </p:cNvPr>
          <p:cNvSpPr>
            <a:spLocks noGrp="1"/>
          </p:cNvSpPr>
          <p:nvPr>
            <p:ph type="ftr" sz="quarter" idx="11"/>
          </p:nvPr>
        </p:nvSpPr>
        <p:spPr/>
        <p:txBody>
          <a:bodyPr/>
          <a:lstStyle/>
          <a:p>
            <a:r>
              <a:rPr lang="fi-FI" noProof="0" dirty="0"/>
              <a:t>Rakentamisen suhdannenäkymät, Pekka Pajakkala</a:t>
            </a:r>
            <a:endParaRPr lang="en-US" noProof="0" dirty="0"/>
          </a:p>
        </p:txBody>
      </p:sp>
      <p:sp>
        <p:nvSpPr>
          <p:cNvPr id="6" name="Dian numeron paikkamerkki 5">
            <a:extLst>
              <a:ext uri="{FF2B5EF4-FFF2-40B4-BE49-F238E27FC236}">
                <a16:creationId xmlns:a16="http://schemas.microsoft.com/office/drawing/2014/main" id="{14927B20-84FB-9E5D-C1A3-3C88E4C1CBE2}"/>
              </a:ext>
            </a:extLst>
          </p:cNvPr>
          <p:cNvSpPr>
            <a:spLocks noGrp="1"/>
          </p:cNvSpPr>
          <p:nvPr>
            <p:ph type="sldNum" sz="quarter" idx="12"/>
          </p:nvPr>
        </p:nvSpPr>
        <p:spPr/>
        <p:txBody>
          <a:bodyPr/>
          <a:lstStyle/>
          <a:p>
            <a:fld id="{18F57A71-91D3-4A55-B057-23E719EBC73D}" type="slidenum">
              <a:rPr lang="en-US" noProof="0" smtClean="0"/>
              <a:pPr/>
              <a:t>42</a:t>
            </a:fld>
            <a:endParaRPr lang="en-US" noProof="0" dirty="0"/>
          </a:p>
        </p:txBody>
      </p:sp>
    </p:spTree>
    <p:extLst>
      <p:ext uri="{BB962C8B-B14F-4D97-AF65-F5344CB8AC3E}">
        <p14:creationId xmlns:p14="http://schemas.microsoft.com/office/powerpoint/2010/main" val="35616008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A069A3E2-BAF5-D4AA-EACB-7C5160A562C7}"/>
              </a:ext>
            </a:extLst>
          </p:cNvPr>
          <p:cNvSpPr>
            <a:spLocks noGrp="1"/>
          </p:cNvSpPr>
          <p:nvPr>
            <p:ph type="title"/>
          </p:nvPr>
        </p:nvSpPr>
        <p:spPr>
          <a:xfrm>
            <a:off x="627191" y="2564904"/>
            <a:ext cx="10943167" cy="1439863"/>
          </a:xfrm>
        </p:spPr>
        <p:txBody>
          <a:bodyPr/>
          <a:lstStyle/>
          <a:p>
            <a:r>
              <a:rPr lang="fi-FI" dirty="0"/>
              <a:t>Kiitos !</a:t>
            </a:r>
            <a:endParaRPr lang="en-GB" dirty="0"/>
          </a:p>
        </p:txBody>
      </p:sp>
      <p:sp>
        <p:nvSpPr>
          <p:cNvPr id="6" name="Päivämäärän paikkamerkki 5">
            <a:extLst>
              <a:ext uri="{FF2B5EF4-FFF2-40B4-BE49-F238E27FC236}">
                <a16:creationId xmlns:a16="http://schemas.microsoft.com/office/drawing/2014/main" id="{A9DB883C-2B53-03AD-B336-B7ADB4CC51D3}"/>
              </a:ext>
            </a:extLst>
          </p:cNvPr>
          <p:cNvSpPr>
            <a:spLocks noGrp="1"/>
          </p:cNvSpPr>
          <p:nvPr>
            <p:ph type="dt" sz="half" idx="10"/>
          </p:nvPr>
        </p:nvSpPr>
        <p:spPr/>
        <p:txBody>
          <a:bodyPr/>
          <a:lstStyle/>
          <a:p>
            <a:r>
              <a:rPr lang="en-US">
                <a:solidFill>
                  <a:schemeClr val="bg1"/>
                </a:solidFill>
              </a:rPr>
              <a:t>1.11.2023</a:t>
            </a:r>
            <a:endParaRPr lang="en-US" dirty="0">
              <a:solidFill>
                <a:schemeClr val="bg1"/>
              </a:solidFill>
            </a:endParaRPr>
          </a:p>
        </p:txBody>
      </p:sp>
      <p:sp>
        <p:nvSpPr>
          <p:cNvPr id="4" name="Alatunnisteen paikkamerkki 3">
            <a:extLst>
              <a:ext uri="{FF2B5EF4-FFF2-40B4-BE49-F238E27FC236}">
                <a16:creationId xmlns:a16="http://schemas.microsoft.com/office/drawing/2014/main" id="{59E54740-EB11-CF56-A994-B086A23E425A}"/>
              </a:ext>
            </a:extLst>
          </p:cNvPr>
          <p:cNvSpPr>
            <a:spLocks noGrp="1"/>
          </p:cNvSpPr>
          <p:nvPr>
            <p:ph type="ftr" sz="quarter" idx="11"/>
          </p:nvPr>
        </p:nvSpPr>
        <p:spPr/>
        <p:txBody>
          <a:bodyPr/>
          <a:lstStyle/>
          <a:p>
            <a:r>
              <a:rPr lang="fi-FI">
                <a:solidFill>
                  <a:schemeClr val="bg1"/>
                </a:solidFill>
              </a:rPr>
              <a:t>Rakentamisen suhdannenäkymät, Pekka Pajakkala</a:t>
            </a:r>
            <a:endParaRPr lang="en-US" dirty="0">
              <a:solidFill>
                <a:schemeClr val="bg1"/>
              </a:solidFill>
            </a:endParaRPr>
          </a:p>
        </p:txBody>
      </p:sp>
      <p:sp>
        <p:nvSpPr>
          <p:cNvPr id="5" name="Dian numeron paikkamerkki 4">
            <a:extLst>
              <a:ext uri="{FF2B5EF4-FFF2-40B4-BE49-F238E27FC236}">
                <a16:creationId xmlns:a16="http://schemas.microsoft.com/office/drawing/2014/main" id="{CA80635E-DC57-D11C-790B-EF9217F4A241}"/>
              </a:ext>
            </a:extLst>
          </p:cNvPr>
          <p:cNvSpPr>
            <a:spLocks noGrp="1"/>
          </p:cNvSpPr>
          <p:nvPr>
            <p:ph type="sldNum" sz="quarter" idx="12"/>
          </p:nvPr>
        </p:nvSpPr>
        <p:spPr/>
        <p:txBody>
          <a:bodyPr/>
          <a:lstStyle/>
          <a:p>
            <a:fld id="{18F57A71-91D3-4A55-B057-23E719EBC73D}" type="slidenum">
              <a:rPr lang="en-US" noProof="0" smtClean="0">
                <a:solidFill>
                  <a:schemeClr val="bg1"/>
                </a:solidFill>
              </a:rPr>
              <a:pPr/>
              <a:t>43</a:t>
            </a:fld>
            <a:endParaRPr lang="en-US" noProof="0" dirty="0">
              <a:solidFill>
                <a:schemeClr val="bg1"/>
              </a:solidFill>
            </a:endParaRPr>
          </a:p>
        </p:txBody>
      </p:sp>
    </p:spTree>
    <p:extLst>
      <p:ext uri="{BB962C8B-B14F-4D97-AF65-F5344CB8AC3E}">
        <p14:creationId xmlns:p14="http://schemas.microsoft.com/office/powerpoint/2010/main" val="2514331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C67F7B3-E6C4-523A-A62D-CC986591DCB2}"/>
              </a:ext>
            </a:extLst>
          </p:cNvPr>
          <p:cNvSpPr>
            <a:spLocks noGrp="1"/>
          </p:cNvSpPr>
          <p:nvPr>
            <p:ph type="title"/>
          </p:nvPr>
        </p:nvSpPr>
        <p:spPr/>
        <p:txBody>
          <a:bodyPr/>
          <a:lstStyle/>
          <a:p>
            <a:endParaRPr lang="en-GB"/>
          </a:p>
        </p:txBody>
      </p:sp>
      <p:sp>
        <p:nvSpPr>
          <p:cNvPr id="3" name="Päivämäärän paikkamerkki 2">
            <a:extLst>
              <a:ext uri="{FF2B5EF4-FFF2-40B4-BE49-F238E27FC236}">
                <a16:creationId xmlns:a16="http://schemas.microsoft.com/office/drawing/2014/main" id="{18F0A49B-DCD8-77F0-3A48-723F7D9C6682}"/>
              </a:ext>
            </a:extLst>
          </p:cNvPr>
          <p:cNvSpPr>
            <a:spLocks noGrp="1"/>
          </p:cNvSpPr>
          <p:nvPr>
            <p:ph type="dt" sz="half" idx="10"/>
          </p:nvPr>
        </p:nvSpPr>
        <p:spPr/>
        <p:txBody>
          <a:bodyPr/>
          <a:lstStyle/>
          <a:p>
            <a:r>
              <a:rPr lang="en-US" noProof="0"/>
              <a:t>1.11.2023</a:t>
            </a:r>
            <a:endParaRPr lang="en-US" noProof="0" dirty="0"/>
          </a:p>
        </p:txBody>
      </p:sp>
      <p:sp>
        <p:nvSpPr>
          <p:cNvPr id="4" name="Alatunnisteen paikkamerkki 3">
            <a:extLst>
              <a:ext uri="{FF2B5EF4-FFF2-40B4-BE49-F238E27FC236}">
                <a16:creationId xmlns:a16="http://schemas.microsoft.com/office/drawing/2014/main" id="{7ECF44A2-3A4B-A8BD-C563-4B9865956045}"/>
              </a:ext>
            </a:extLst>
          </p:cNvPr>
          <p:cNvSpPr>
            <a:spLocks noGrp="1"/>
          </p:cNvSpPr>
          <p:nvPr>
            <p:ph type="ftr" sz="quarter" idx="11"/>
          </p:nvPr>
        </p:nvSpPr>
        <p:spPr/>
        <p:txBody>
          <a:bodyPr/>
          <a:lstStyle/>
          <a:p>
            <a:r>
              <a:rPr lang="fi-FI" noProof="0"/>
              <a:t>Rakentamisen suhdannenäkymät, Pekka Pajakkala</a:t>
            </a:r>
            <a:endParaRPr lang="en-US" noProof="0" dirty="0"/>
          </a:p>
        </p:txBody>
      </p:sp>
      <p:sp>
        <p:nvSpPr>
          <p:cNvPr id="5" name="Dian numeron paikkamerkki 4">
            <a:extLst>
              <a:ext uri="{FF2B5EF4-FFF2-40B4-BE49-F238E27FC236}">
                <a16:creationId xmlns:a16="http://schemas.microsoft.com/office/drawing/2014/main" id="{ED1D0921-7F4C-20A7-14D9-939B1E136F07}"/>
              </a:ext>
            </a:extLst>
          </p:cNvPr>
          <p:cNvSpPr>
            <a:spLocks noGrp="1"/>
          </p:cNvSpPr>
          <p:nvPr>
            <p:ph type="sldNum" sz="quarter" idx="12"/>
          </p:nvPr>
        </p:nvSpPr>
        <p:spPr/>
        <p:txBody>
          <a:bodyPr/>
          <a:lstStyle/>
          <a:p>
            <a:fld id="{18F57A71-91D3-4A55-B057-23E719EBC73D}" type="slidenum">
              <a:rPr lang="en-US" noProof="0" smtClean="0"/>
              <a:pPr/>
              <a:t>5</a:t>
            </a:fld>
            <a:endParaRPr lang="en-US" noProof="0" dirty="0"/>
          </a:p>
        </p:txBody>
      </p:sp>
      <p:pic>
        <p:nvPicPr>
          <p:cNvPr id="1026" name="Picture 2">
            <a:extLst>
              <a:ext uri="{FF2B5EF4-FFF2-40B4-BE49-F238E27FC236}">
                <a16:creationId xmlns:a16="http://schemas.microsoft.com/office/drawing/2014/main" id="{5A5581F7-B950-DC28-88BB-6F4496A151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Suorakulmio 5">
            <a:extLst>
              <a:ext uri="{FF2B5EF4-FFF2-40B4-BE49-F238E27FC236}">
                <a16:creationId xmlns:a16="http://schemas.microsoft.com/office/drawing/2014/main" id="{0841CD4F-4279-AA9A-1E0B-3CECD6A9D2F9}"/>
              </a:ext>
            </a:extLst>
          </p:cNvPr>
          <p:cNvSpPr/>
          <p:nvPr/>
        </p:nvSpPr>
        <p:spPr>
          <a:xfrm>
            <a:off x="6168008" y="1916832"/>
            <a:ext cx="2088232" cy="143986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kstiruutu 10">
            <a:extLst>
              <a:ext uri="{FF2B5EF4-FFF2-40B4-BE49-F238E27FC236}">
                <a16:creationId xmlns:a16="http://schemas.microsoft.com/office/drawing/2014/main" id="{ADF14DA7-D25B-FF9F-A1C8-DDF5E1E7BCC0}"/>
              </a:ext>
            </a:extLst>
          </p:cNvPr>
          <p:cNvSpPr txBox="1"/>
          <p:nvPr/>
        </p:nvSpPr>
        <p:spPr>
          <a:xfrm>
            <a:off x="9840416" y="4005064"/>
            <a:ext cx="1882247" cy="523220"/>
          </a:xfrm>
          <a:prstGeom prst="rect">
            <a:avLst/>
          </a:prstGeom>
          <a:noFill/>
        </p:spPr>
        <p:txBody>
          <a:bodyPr wrap="none" rtlCol="0">
            <a:spAutoFit/>
          </a:bodyPr>
          <a:lstStyle/>
          <a:p>
            <a:r>
              <a:rPr lang="fi-FI" sz="1400" b="1" dirty="0">
                <a:solidFill>
                  <a:srgbClr val="F3AA00"/>
                </a:solidFill>
              </a:rPr>
              <a:t>China</a:t>
            </a:r>
            <a:r>
              <a:rPr lang="fi-FI" sz="1400" b="1" dirty="0">
                <a:solidFill>
                  <a:schemeClr val="bg1"/>
                </a:solidFill>
              </a:rPr>
              <a:t> </a:t>
            </a:r>
            <a:r>
              <a:rPr lang="fi-FI" sz="1400" dirty="0">
                <a:solidFill>
                  <a:schemeClr val="bg1"/>
                </a:solidFill>
              </a:rPr>
              <a:t>  3,0      5,0     4,2 </a:t>
            </a:r>
          </a:p>
          <a:p>
            <a:r>
              <a:rPr lang="fi-FI" sz="1400" b="1" dirty="0">
                <a:solidFill>
                  <a:srgbClr val="F3AA00"/>
                </a:solidFill>
              </a:rPr>
              <a:t>India</a:t>
            </a:r>
            <a:r>
              <a:rPr lang="fi-FI" sz="1400" dirty="0">
                <a:solidFill>
                  <a:srgbClr val="F3AA00"/>
                </a:solidFill>
              </a:rPr>
              <a:t> </a:t>
            </a:r>
            <a:r>
              <a:rPr lang="fi-FI" sz="1400" dirty="0">
                <a:solidFill>
                  <a:schemeClr val="bg1"/>
                </a:solidFill>
              </a:rPr>
              <a:t>    7,2     8,3     6,3</a:t>
            </a:r>
            <a:endParaRPr lang="en-GB" sz="1400" dirty="0">
              <a:solidFill>
                <a:schemeClr val="bg1"/>
              </a:solidFill>
            </a:endParaRPr>
          </a:p>
        </p:txBody>
      </p:sp>
    </p:spTree>
    <p:extLst>
      <p:ext uri="{BB962C8B-B14F-4D97-AF65-F5344CB8AC3E}">
        <p14:creationId xmlns:p14="http://schemas.microsoft.com/office/powerpoint/2010/main" val="2182762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97295" y="308309"/>
            <a:ext cx="11593288" cy="1406277"/>
          </a:xfrm>
        </p:spPr>
        <p:txBody>
          <a:bodyPr/>
          <a:lstStyle/>
          <a:p>
            <a:pPr>
              <a:lnSpc>
                <a:spcPct val="100000"/>
              </a:lnSpc>
            </a:pPr>
            <a:r>
              <a:rPr lang="fi-FI" dirty="0"/>
              <a:t>BKT kasvaa Ruotsissa Suomea nopeammin</a:t>
            </a:r>
            <a:br>
              <a:rPr lang="fi-FI" dirty="0">
                <a:solidFill>
                  <a:srgbClr val="FF0000"/>
                </a:solidFill>
              </a:rPr>
            </a:br>
            <a:r>
              <a:rPr lang="fi-FI" sz="2000" dirty="0"/>
              <a:t>– Väestörakenne ja väestönkasvu tukevat Ruotsin BKT:n kasvua. Väestönkasvu Ruotsissa on nyt kaksinkertaista </a:t>
            </a:r>
            <a:br>
              <a:rPr lang="fi-FI" sz="2000" dirty="0"/>
            </a:br>
            <a:r>
              <a:rPr lang="fi-FI" sz="2000" dirty="0"/>
              <a:t>   Suomeen verrattuna.</a:t>
            </a:r>
            <a:r>
              <a:rPr lang="fi-FI" sz="2000" dirty="0">
                <a:solidFill>
                  <a:srgbClr val="FF0000"/>
                </a:solidFill>
              </a:rPr>
              <a:t> </a:t>
            </a:r>
            <a:r>
              <a:rPr lang="fi-FI" sz="2000" dirty="0"/>
              <a:t>Myös Ruotsin työllisyysaste on Suomea korkeampi.</a:t>
            </a:r>
            <a:br>
              <a:rPr lang="fi-FI" sz="2000" dirty="0">
                <a:solidFill>
                  <a:srgbClr val="FF0000"/>
                </a:solidFill>
              </a:rPr>
            </a:br>
            <a:r>
              <a:rPr lang="fi-FI" sz="2000" dirty="0"/>
              <a:t>– Maahanmuutto tukee sekä Suomen että Ruotsin väestönkehitystä ja työikäisen väestön kasvua</a:t>
            </a:r>
            <a:endParaRPr lang="fi-FI" dirty="0"/>
          </a:p>
        </p:txBody>
      </p:sp>
      <p:sp>
        <p:nvSpPr>
          <p:cNvPr id="3" name="Dian numeron paikkamerkki 2">
            <a:extLst>
              <a:ext uri="{FF2B5EF4-FFF2-40B4-BE49-F238E27FC236}">
                <a16:creationId xmlns:a16="http://schemas.microsoft.com/office/drawing/2014/main" id="{FBB2B97D-A0FB-4D89-BA84-569D9F3F748E}"/>
              </a:ext>
            </a:extLst>
          </p:cNvPr>
          <p:cNvSpPr>
            <a:spLocks noGrp="1"/>
          </p:cNvSpPr>
          <p:nvPr>
            <p:ph type="sldNum" sz="quarter" idx="12"/>
          </p:nvPr>
        </p:nvSpPr>
        <p:spPr/>
        <p:txBody>
          <a:bodyPr/>
          <a:lstStyle/>
          <a:p>
            <a:fld id="{18F57A71-91D3-4A55-B057-23E719EBC73D}" type="slidenum">
              <a:rPr lang="en-US" noProof="0" smtClean="0"/>
              <a:pPr/>
              <a:t>6</a:t>
            </a:fld>
            <a:endParaRPr lang="en-US" noProof="0"/>
          </a:p>
        </p:txBody>
      </p:sp>
      <p:sp>
        <p:nvSpPr>
          <p:cNvPr id="5" name="Date Placeholder 4">
            <a:extLst>
              <a:ext uri="{FF2B5EF4-FFF2-40B4-BE49-F238E27FC236}">
                <a16:creationId xmlns:a16="http://schemas.microsoft.com/office/drawing/2014/main" id="{0A2EAC6C-CB6E-4BE6-9654-9FDBB0691DC1}"/>
              </a:ext>
            </a:extLst>
          </p:cNvPr>
          <p:cNvSpPr>
            <a:spLocks noGrp="1"/>
          </p:cNvSpPr>
          <p:nvPr>
            <p:ph type="dt" sz="half" idx="10"/>
          </p:nvPr>
        </p:nvSpPr>
        <p:spPr/>
        <p:txBody>
          <a:bodyPr/>
          <a:lstStyle/>
          <a:p>
            <a:r>
              <a:rPr lang="en-US"/>
              <a:t>1.11.2023</a:t>
            </a:r>
            <a:endParaRPr lang="en-US" dirty="0"/>
          </a:p>
        </p:txBody>
      </p:sp>
      <p:sp>
        <p:nvSpPr>
          <p:cNvPr id="6" name="Footer Placeholder 5">
            <a:extLst>
              <a:ext uri="{FF2B5EF4-FFF2-40B4-BE49-F238E27FC236}">
                <a16:creationId xmlns:a16="http://schemas.microsoft.com/office/drawing/2014/main" id="{9F0C07CB-4B6C-4880-BB74-34E3FF2B7E91}"/>
              </a:ext>
            </a:extLst>
          </p:cNvPr>
          <p:cNvSpPr>
            <a:spLocks noGrp="1"/>
          </p:cNvSpPr>
          <p:nvPr>
            <p:ph type="ftr" sz="quarter" idx="11"/>
          </p:nvPr>
        </p:nvSpPr>
        <p:spPr/>
        <p:txBody>
          <a:bodyPr/>
          <a:lstStyle/>
          <a:p>
            <a:r>
              <a:rPr lang="fi-FI" noProof="0"/>
              <a:t>Rakentamisen suhdannenäkymät, Pekka Pajakkala</a:t>
            </a:r>
            <a:endParaRPr lang="en-US" noProof="0" dirty="0"/>
          </a:p>
        </p:txBody>
      </p:sp>
      <p:pic>
        <p:nvPicPr>
          <p:cNvPr id="7" name="Picture 6">
            <a:extLst>
              <a:ext uri="{FF2B5EF4-FFF2-40B4-BE49-F238E27FC236}">
                <a16:creationId xmlns:a16="http://schemas.microsoft.com/office/drawing/2014/main" id="{0A788D3F-85FA-1BE3-E52E-DF66FEAE1EA1}"/>
              </a:ext>
            </a:extLst>
          </p:cNvPr>
          <p:cNvPicPr>
            <a:picLocks noChangeAspect="1"/>
          </p:cNvPicPr>
          <p:nvPr/>
        </p:nvPicPr>
        <p:blipFill>
          <a:blip r:embed="rId3"/>
          <a:stretch>
            <a:fillRect/>
          </a:stretch>
        </p:blipFill>
        <p:spPr>
          <a:xfrm>
            <a:off x="153939" y="2199643"/>
            <a:ext cx="5940000" cy="4002176"/>
          </a:xfrm>
          <a:prstGeom prst="rect">
            <a:avLst/>
          </a:prstGeom>
        </p:spPr>
      </p:pic>
      <p:pic>
        <p:nvPicPr>
          <p:cNvPr id="8" name="Picture 7">
            <a:extLst>
              <a:ext uri="{FF2B5EF4-FFF2-40B4-BE49-F238E27FC236}">
                <a16:creationId xmlns:a16="http://schemas.microsoft.com/office/drawing/2014/main" id="{8556AC4B-E169-387B-E485-81A67BF64187}"/>
              </a:ext>
            </a:extLst>
          </p:cNvPr>
          <p:cNvPicPr>
            <a:picLocks noChangeAspect="1"/>
          </p:cNvPicPr>
          <p:nvPr/>
        </p:nvPicPr>
        <p:blipFill>
          <a:blip r:embed="rId4"/>
          <a:stretch>
            <a:fillRect/>
          </a:stretch>
        </p:blipFill>
        <p:spPr>
          <a:xfrm>
            <a:off x="6168008" y="2417725"/>
            <a:ext cx="5940000" cy="3566012"/>
          </a:xfrm>
          <a:prstGeom prst="rect">
            <a:avLst/>
          </a:prstGeom>
        </p:spPr>
      </p:pic>
    </p:spTree>
    <p:extLst>
      <p:ext uri="{BB962C8B-B14F-4D97-AF65-F5344CB8AC3E}">
        <p14:creationId xmlns:p14="http://schemas.microsoft.com/office/powerpoint/2010/main" val="2918862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isällön paikkamerkki 15">
            <a:extLst>
              <a:ext uri="{FF2B5EF4-FFF2-40B4-BE49-F238E27FC236}">
                <a16:creationId xmlns:a16="http://schemas.microsoft.com/office/drawing/2014/main" id="{C6510F73-5FEF-C33D-6C77-17E602099E40}"/>
              </a:ext>
            </a:extLst>
          </p:cNvPr>
          <p:cNvSpPr>
            <a:spLocks noGrp="1"/>
          </p:cNvSpPr>
          <p:nvPr>
            <p:ph sz="half" idx="1"/>
          </p:nvPr>
        </p:nvSpPr>
        <p:spPr>
          <a:xfrm>
            <a:off x="6348762" y="981711"/>
            <a:ext cx="5919787" cy="1534485"/>
          </a:xfrm>
        </p:spPr>
        <p:txBody>
          <a:bodyPr/>
          <a:lstStyle/>
          <a:p>
            <a:r>
              <a:rPr lang="fi-FI" sz="1400" dirty="0">
                <a:latin typeface="+mn-lt"/>
              </a:rPr>
              <a:t>Korkojen muutoksilla on suuri vaikutus rakentamiseen ja talouteen</a:t>
            </a:r>
            <a:br>
              <a:rPr kumimoji="0" lang="fi-FI" sz="1400" i="0" u="none" strike="noStrike" kern="1200" cap="none" spc="0" normalizeH="0" baseline="0" noProof="0" dirty="0">
                <a:ln>
                  <a:noFill/>
                </a:ln>
                <a:effectLst/>
                <a:uLnTx/>
                <a:uFillTx/>
                <a:latin typeface="+mn-lt"/>
                <a:ea typeface="+mj-ea"/>
                <a:cs typeface="+mj-cs"/>
              </a:rPr>
            </a:br>
            <a:r>
              <a:rPr kumimoji="0" lang="fi-FI" sz="1400" i="0" u="none" strike="noStrike" kern="1200" cap="none" spc="0" normalizeH="0" baseline="0" noProof="0" dirty="0">
                <a:ln>
                  <a:noFill/>
                </a:ln>
                <a:effectLst/>
                <a:uLnTx/>
                <a:uFillTx/>
                <a:latin typeface="+mn-lt"/>
                <a:ea typeface="+mj-ea"/>
                <a:cs typeface="+mj-cs"/>
              </a:rPr>
              <a:t>– Korot pudotettiin nollaan v. 2014 lopulla =&gt; asuntolainojen korot alkoivat laskea ja asuntorakentaminen kiihtyi rajusti</a:t>
            </a:r>
            <a:br>
              <a:rPr kumimoji="0" lang="fi-FI" sz="1400" i="0" u="none" strike="noStrike" kern="1200" cap="none" spc="0" normalizeH="0" baseline="0" noProof="0" dirty="0">
                <a:ln>
                  <a:noFill/>
                </a:ln>
                <a:effectLst/>
                <a:uLnTx/>
                <a:uFillTx/>
                <a:latin typeface="+mn-lt"/>
                <a:ea typeface="+mj-ea"/>
                <a:cs typeface="+mj-cs"/>
              </a:rPr>
            </a:br>
            <a:r>
              <a:rPr kumimoji="0" lang="fi-FI" sz="1400" i="0" u="none" strike="noStrike" kern="1200" cap="none" spc="0" normalizeH="0" baseline="0" noProof="0" dirty="0">
                <a:ln>
                  <a:noFill/>
                </a:ln>
                <a:effectLst/>
                <a:uLnTx/>
                <a:uFillTx/>
                <a:latin typeface="+mn-lt"/>
                <a:ea typeface="+mj-ea"/>
                <a:cs typeface="+mj-cs"/>
              </a:rPr>
              <a:t>-  Nyt korot ovat nousseet </a:t>
            </a:r>
            <a:r>
              <a:rPr lang="fi-FI" sz="1400" dirty="0">
                <a:latin typeface="+mn-lt"/>
              </a:rPr>
              <a:t>reilun</a:t>
            </a:r>
            <a:r>
              <a:rPr kumimoji="0" lang="fi-FI" sz="1400" i="0" u="none" strike="noStrike" kern="1200" cap="none" spc="0" normalizeH="0" baseline="0" noProof="0" dirty="0">
                <a:ln>
                  <a:noFill/>
                </a:ln>
                <a:effectLst/>
                <a:uLnTx/>
                <a:uFillTx/>
                <a:latin typeface="+mn-lt"/>
                <a:ea typeface="+mj-ea"/>
                <a:cs typeface="+mj-cs"/>
              </a:rPr>
              <a:t> vuoden ajan. Uusien asuntolainojen keskikorko oli 4,55 % syyskuussa 2023.</a:t>
            </a:r>
          </a:p>
          <a:p>
            <a:r>
              <a:rPr lang="fi-FI" sz="1400" dirty="0">
                <a:ea typeface="+mj-ea"/>
                <a:cs typeface="+mj-cs"/>
              </a:rPr>
              <a:t>- EKP lopetti koronnostot lokakuun lopulla 2023</a:t>
            </a:r>
            <a:endParaRPr lang="en-GB" sz="1400" dirty="0"/>
          </a:p>
        </p:txBody>
      </p:sp>
      <p:sp>
        <p:nvSpPr>
          <p:cNvPr id="17" name="Sisällön paikkamerkki 16">
            <a:extLst>
              <a:ext uri="{FF2B5EF4-FFF2-40B4-BE49-F238E27FC236}">
                <a16:creationId xmlns:a16="http://schemas.microsoft.com/office/drawing/2014/main" id="{8F1E4FA0-0F1F-0B0A-5012-9760ADD2B50B}"/>
              </a:ext>
            </a:extLst>
          </p:cNvPr>
          <p:cNvSpPr>
            <a:spLocks noGrp="1"/>
          </p:cNvSpPr>
          <p:nvPr>
            <p:ph sz="half" idx="13"/>
          </p:nvPr>
        </p:nvSpPr>
        <p:spPr>
          <a:xfrm>
            <a:off x="379732" y="168609"/>
            <a:ext cx="11207112" cy="982787"/>
          </a:xfrm>
        </p:spPr>
        <p:txBody>
          <a:bodyPr/>
          <a:lstStyle/>
          <a:p>
            <a:r>
              <a:rPr lang="fi-FI" sz="3600" dirty="0">
                <a:solidFill>
                  <a:schemeClr val="accent1"/>
                </a:solidFill>
              </a:rPr>
              <a:t>Eri toimialojen liikevaihdon määrä sekä korkojen kehitys</a:t>
            </a:r>
            <a:endParaRPr lang="en-GB" sz="3600" dirty="0">
              <a:solidFill>
                <a:schemeClr val="accent1"/>
              </a:solidFill>
            </a:endParaRPr>
          </a:p>
        </p:txBody>
      </p:sp>
      <p:sp>
        <p:nvSpPr>
          <p:cNvPr id="6" name="Slide Number Placeholder 5">
            <a:extLst>
              <a:ext uri="{FF2B5EF4-FFF2-40B4-BE49-F238E27FC236}">
                <a16:creationId xmlns:a16="http://schemas.microsoft.com/office/drawing/2014/main" id="{BB12CD93-CF43-4A6B-958E-6CF4FD61B78B}"/>
              </a:ext>
            </a:extLst>
          </p:cNvPr>
          <p:cNvSpPr>
            <a:spLocks noGrp="1"/>
          </p:cNvSpPr>
          <p:nvPr>
            <p:ph type="sldNum" sz="quarter" idx="16"/>
          </p:nvPr>
        </p:nvSpPr>
        <p:spPr>
          <a:xfrm>
            <a:off x="624418" y="6309321"/>
            <a:ext cx="479028" cy="215900"/>
          </a:xfrm>
          <a:prstGeom prst="rect">
            <a:avLst/>
          </a:prstGeom>
        </p:spPr>
        <p:txBody>
          <a:bodyPr vert="horz" lIns="91440" tIns="7200" rIns="91440" bIns="7200" rtlCol="0" anchor="b" anchorCtr="0"/>
          <a:lstStyle>
            <a:defPPr>
              <a:defRPr lang="fi-FI"/>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F57A71-91D3-4A55-B057-23E719EBC73D}" type="slidenum">
              <a:rPr lang="en-US" smtClean="0"/>
              <a:pPr/>
              <a:t>7</a:t>
            </a:fld>
            <a:endParaRPr lang="en-US" noProof="0"/>
          </a:p>
        </p:txBody>
      </p:sp>
      <p:sp>
        <p:nvSpPr>
          <p:cNvPr id="4" name="Date Placeholder 3">
            <a:extLst>
              <a:ext uri="{FF2B5EF4-FFF2-40B4-BE49-F238E27FC236}">
                <a16:creationId xmlns:a16="http://schemas.microsoft.com/office/drawing/2014/main" id="{643C6E6E-5311-457D-A09B-D41690CC1D24}"/>
              </a:ext>
            </a:extLst>
          </p:cNvPr>
          <p:cNvSpPr>
            <a:spLocks noGrp="1"/>
          </p:cNvSpPr>
          <p:nvPr>
            <p:ph type="dt" sz="half" idx="2"/>
          </p:nvPr>
        </p:nvSpPr>
        <p:spPr>
          <a:xfrm>
            <a:off x="215685" y="6533379"/>
            <a:ext cx="1775520" cy="215900"/>
          </a:xfrm>
          <a:prstGeom prst="rect">
            <a:avLst/>
          </a:prstGeom>
        </p:spPr>
        <p:txBody>
          <a:bodyPr vert="horz" lIns="91440" tIns="7200" rIns="91440" bIns="7200" rtlCol="0" anchor="b" anchorCtr="0"/>
          <a:lstStyle>
            <a:defPPr>
              <a:defRPr lang="fi-FI"/>
            </a:defPPr>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1.11.2023</a:t>
            </a:r>
            <a:endParaRPr lang="en-US" noProof="0" dirty="0"/>
          </a:p>
        </p:txBody>
      </p:sp>
      <p:sp>
        <p:nvSpPr>
          <p:cNvPr id="5" name="Footer Placeholder 4">
            <a:extLst>
              <a:ext uri="{FF2B5EF4-FFF2-40B4-BE49-F238E27FC236}">
                <a16:creationId xmlns:a16="http://schemas.microsoft.com/office/drawing/2014/main" id="{E13A1071-244F-4980-AA3B-8B581B4A5EF2}"/>
              </a:ext>
            </a:extLst>
          </p:cNvPr>
          <p:cNvSpPr>
            <a:spLocks noGrp="1"/>
          </p:cNvSpPr>
          <p:nvPr>
            <p:ph type="ftr" sz="quarter" idx="4294967295"/>
          </p:nvPr>
        </p:nvSpPr>
        <p:spPr>
          <a:xfrm>
            <a:off x="0" y="6308725"/>
            <a:ext cx="6913563" cy="215900"/>
          </a:xfrm>
        </p:spPr>
        <p:txBody>
          <a:bodyPr/>
          <a:lstStyle/>
          <a:p>
            <a:r>
              <a:rPr lang="fi-FI" noProof="0"/>
              <a:t>Rakentamisen suhdannenäkymät, Pekka Pajakkala</a:t>
            </a:r>
            <a:endParaRPr lang="en-US" noProof="0" dirty="0"/>
          </a:p>
        </p:txBody>
      </p:sp>
      <p:graphicFrame>
        <p:nvGraphicFramePr>
          <p:cNvPr id="3" name="Object 2">
            <a:extLst>
              <a:ext uri="{FF2B5EF4-FFF2-40B4-BE49-F238E27FC236}">
                <a16:creationId xmlns:a16="http://schemas.microsoft.com/office/drawing/2014/main" id="{9FA47C79-B8B8-ED65-54D1-2537AD111236}"/>
              </a:ext>
            </a:extLst>
          </p:cNvPr>
          <p:cNvGraphicFramePr>
            <a:graphicFrameLocks noChangeAspect="1"/>
          </p:cNvGraphicFramePr>
          <p:nvPr/>
        </p:nvGraphicFramePr>
        <p:xfrm>
          <a:off x="5983288" y="2346510"/>
          <a:ext cx="5919787" cy="3673475"/>
        </p:xfrm>
        <a:graphic>
          <a:graphicData uri="http://schemas.openxmlformats.org/presentationml/2006/ole">
            <mc:AlternateContent xmlns:mc="http://schemas.openxmlformats.org/markup-compatibility/2006">
              <mc:Choice xmlns:v="urn:schemas-microsoft-com:vml" Requires="v">
                <p:oleObj name="Worksheet" r:id="rId3" imgW="9151812" imgH="5676997" progId="Excel.Sheet.12">
                  <p:link updateAutomatic="1"/>
                </p:oleObj>
              </mc:Choice>
              <mc:Fallback>
                <p:oleObj name="Worksheet" r:id="rId3" imgW="9151812" imgH="5676997" progId="Excel.Sheet.12">
                  <p:link updateAutomatic="1"/>
                  <p:pic>
                    <p:nvPicPr>
                      <p:cNvPr id="3" name="Object 2">
                        <a:extLst>
                          <a:ext uri="{FF2B5EF4-FFF2-40B4-BE49-F238E27FC236}">
                            <a16:creationId xmlns:a16="http://schemas.microsoft.com/office/drawing/2014/main" id="{9FA47C79-B8B8-ED65-54D1-2537AD111236}"/>
                          </a:ext>
                        </a:extLst>
                      </p:cNvPr>
                      <p:cNvPicPr/>
                      <p:nvPr/>
                    </p:nvPicPr>
                    <p:blipFill>
                      <a:blip r:embed="rId4"/>
                      <a:stretch>
                        <a:fillRect/>
                      </a:stretch>
                    </p:blipFill>
                    <p:spPr>
                      <a:xfrm>
                        <a:off x="5983288" y="2346510"/>
                        <a:ext cx="5919787" cy="3673475"/>
                      </a:xfrm>
                      <a:prstGeom prst="rect">
                        <a:avLst/>
                      </a:prstGeom>
                    </p:spPr>
                  </p:pic>
                </p:oleObj>
              </mc:Fallback>
            </mc:AlternateContent>
          </a:graphicData>
        </a:graphic>
      </p:graphicFrame>
      <p:cxnSp>
        <p:nvCxnSpPr>
          <p:cNvPr id="7" name="Suora yhdysviiva 6">
            <a:extLst>
              <a:ext uri="{FF2B5EF4-FFF2-40B4-BE49-F238E27FC236}">
                <a16:creationId xmlns:a16="http://schemas.microsoft.com/office/drawing/2014/main" id="{98135FA1-911A-55B4-27FB-FAE524ED9695}"/>
              </a:ext>
            </a:extLst>
          </p:cNvPr>
          <p:cNvCxnSpPr>
            <a:cxnSpLocks/>
          </p:cNvCxnSpPr>
          <p:nvPr/>
        </p:nvCxnSpPr>
        <p:spPr>
          <a:xfrm>
            <a:off x="9605138" y="3437792"/>
            <a:ext cx="0" cy="2036696"/>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Tekstiruutu 7">
            <a:extLst>
              <a:ext uri="{FF2B5EF4-FFF2-40B4-BE49-F238E27FC236}">
                <a16:creationId xmlns:a16="http://schemas.microsoft.com/office/drawing/2014/main" id="{E1E51C03-5054-3C04-844E-CCF3DC7D25CC}"/>
              </a:ext>
            </a:extLst>
          </p:cNvPr>
          <p:cNvSpPr txBox="1"/>
          <p:nvPr/>
        </p:nvSpPr>
        <p:spPr>
          <a:xfrm>
            <a:off x="9101757" y="2995915"/>
            <a:ext cx="1348446" cy="430887"/>
          </a:xfrm>
          <a:prstGeom prst="rect">
            <a:avLst/>
          </a:prstGeom>
          <a:noFill/>
        </p:spPr>
        <p:txBody>
          <a:bodyPr wrap="none" rtlCol="0">
            <a:spAutoFit/>
          </a:bodyPr>
          <a:lstStyle/>
          <a:p>
            <a:r>
              <a:rPr lang="en-GB" sz="1100" dirty="0"/>
              <a:t>EKP </a:t>
            </a:r>
            <a:r>
              <a:rPr lang="en-GB" sz="1100" dirty="0" err="1"/>
              <a:t>pudotti</a:t>
            </a:r>
            <a:endParaRPr lang="en-GB" sz="1100" dirty="0"/>
          </a:p>
          <a:p>
            <a:r>
              <a:rPr lang="en-GB" sz="1100" dirty="0" err="1"/>
              <a:t>ohjauskoron</a:t>
            </a:r>
            <a:r>
              <a:rPr lang="en-GB" sz="1100" dirty="0"/>
              <a:t> </a:t>
            </a:r>
            <a:r>
              <a:rPr lang="en-GB" sz="1100" dirty="0" err="1"/>
              <a:t>nollaan</a:t>
            </a:r>
            <a:endParaRPr lang="en-GB" sz="1100" dirty="0"/>
          </a:p>
        </p:txBody>
      </p:sp>
      <p:cxnSp>
        <p:nvCxnSpPr>
          <p:cNvPr id="11" name="Suora yhdysviiva 10">
            <a:extLst>
              <a:ext uri="{FF2B5EF4-FFF2-40B4-BE49-F238E27FC236}">
                <a16:creationId xmlns:a16="http://schemas.microsoft.com/office/drawing/2014/main" id="{1042C6CC-B52F-CDDE-9FF9-EC835E8B5208}"/>
              </a:ext>
            </a:extLst>
          </p:cNvPr>
          <p:cNvCxnSpPr>
            <a:cxnSpLocks/>
          </p:cNvCxnSpPr>
          <p:nvPr/>
        </p:nvCxnSpPr>
        <p:spPr>
          <a:xfrm>
            <a:off x="11267514" y="3502045"/>
            <a:ext cx="0" cy="1963651"/>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Tekstiruutu 11">
            <a:extLst>
              <a:ext uri="{FF2B5EF4-FFF2-40B4-BE49-F238E27FC236}">
                <a16:creationId xmlns:a16="http://schemas.microsoft.com/office/drawing/2014/main" id="{4F6F9521-921D-7464-A2D3-ADEA5428653D}"/>
              </a:ext>
            </a:extLst>
          </p:cNvPr>
          <p:cNvSpPr txBox="1"/>
          <p:nvPr/>
        </p:nvSpPr>
        <p:spPr>
          <a:xfrm>
            <a:off x="10794371" y="2995915"/>
            <a:ext cx="1116011" cy="430887"/>
          </a:xfrm>
          <a:prstGeom prst="rect">
            <a:avLst/>
          </a:prstGeom>
          <a:noFill/>
        </p:spPr>
        <p:txBody>
          <a:bodyPr wrap="none" rtlCol="0">
            <a:spAutoFit/>
          </a:bodyPr>
          <a:lstStyle/>
          <a:p>
            <a:r>
              <a:rPr lang="en-GB" sz="1100" dirty="0"/>
              <a:t>EKP </a:t>
            </a:r>
            <a:r>
              <a:rPr lang="en-GB" sz="1100" dirty="0" err="1"/>
              <a:t>alkoi</a:t>
            </a:r>
            <a:r>
              <a:rPr lang="en-GB" sz="1100" dirty="0"/>
              <a:t> </a:t>
            </a:r>
            <a:r>
              <a:rPr lang="en-GB" sz="1100" dirty="0" err="1"/>
              <a:t>nostaa</a:t>
            </a:r>
            <a:endParaRPr lang="en-GB" sz="1100" dirty="0"/>
          </a:p>
          <a:p>
            <a:r>
              <a:rPr lang="en-GB" sz="1100" dirty="0" err="1"/>
              <a:t>ohjauskorkoa</a:t>
            </a:r>
            <a:endParaRPr lang="en-GB" sz="1100" dirty="0"/>
          </a:p>
        </p:txBody>
      </p:sp>
      <p:pic>
        <p:nvPicPr>
          <p:cNvPr id="14" name="Kuva 13">
            <a:extLst>
              <a:ext uri="{FF2B5EF4-FFF2-40B4-BE49-F238E27FC236}">
                <a16:creationId xmlns:a16="http://schemas.microsoft.com/office/drawing/2014/main" id="{FA84CB8F-CC6A-336F-A1C8-BC51066FAFD0}"/>
              </a:ext>
            </a:extLst>
          </p:cNvPr>
          <p:cNvPicPr>
            <a:picLocks noChangeAspect="1"/>
          </p:cNvPicPr>
          <p:nvPr/>
        </p:nvPicPr>
        <p:blipFill>
          <a:blip r:embed="rId5"/>
          <a:stretch>
            <a:fillRect/>
          </a:stretch>
        </p:blipFill>
        <p:spPr>
          <a:xfrm>
            <a:off x="307847" y="2536749"/>
            <a:ext cx="5331274" cy="3517314"/>
          </a:xfrm>
          <a:prstGeom prst="rect">
            <a:avLst/>
          </a:prstGeom>
        </p:spPr>
      </p:pic>
      <p:sp>
        <p:nvSpPr>
          <p:cNvPr id="18" name="Sisällön paikkamerkki 15">
            <a:extLst>
              <a:ext uri="{FF2B5EF4-FFF2-40B4-BE49-F238E27FC236}">
                <a16:creationId xmlns:a16="http://schemas.microsoft.com/office/drawing/2014/main" id="{FCB24B92-D00C-2EB5-F872-8A5FD1BE1FA1}"/>
              </a:ext>
            </a:extLst>
          </p:cNvPr>
          <p:cNvSpPr txBox="1">
            <a:spLocks/>
          </p:cNvSpPr>
          <p:nvPr/>
        </p:nvSpPr>
        <p:spPr>
          <a:xfrm>
            <a:off x="311679" y="1093610"/>
            <a:ext cx="5919787" cy="1152526"/>
          </a:xfrm>
          <a:prstGeom prst="rect">
            <a:avLst/>
          </a:prstGeom>
        </p:spPr>
        <p:txBody>
          <a:bodyPr vert="horz" lIns="91440" tIns="45720" rIns="91440" bIns="45720" rtlCol="0">
            <a:noAutofit/>
          </a:bodyPr>
          <a:lstStyle>
            <a:lvl1pPr marL="0" indent="0" algn="l" defTabSz="914400" rtl="0" eaLnBrk="1" latinLnBrk="0" hangingPunct="1">
              <a:spcBef>
                <a:spcPts val="0"/>
              </a:spcBef>
              <a:spcAft>
                <a:spcPts val="400"/>
              </a:spcAft>
              <a:buSzPct val="130000"/>
              <a:buFont typeface="Arial" pitchFamily="34" charset="0"/>
              <a:buNone/>
              <a:defRPr sz="2000" kern="1200" baseline="0">
                <a:solidFill>
                  <a:schemeClr val="tx1"/>
                </a:solidFill>
                <a:latin typeface="+mn-lt"/>
                <a:ea typeface="+mn-ea"/>
                <a:cs typeface="+mn-cs"/>
              </a:defRPr>
            </a:lvl1pPr>
            <a:lvl2pPr marL="623888" indent="-174625" algn="l" defTabSz="914400" rtl="0" eaLnBrk="1" latinLnBrk="0" hangingPunct="1">
              <a:spcBef>
                <a:spcPts val="0"/>
              </a:spcBef>
              <a:spcAft>
                <a:spcPts val="400"/>
              </a:spcAft>
              <a:buSzPct val="130000"/>
              <a:buFont typeface="Calibri" pitchFamily="34" charset="0"/>
              <a:buChar char="-"/>
              <a:defRPr sz="1600" kern="1200" baseline="0">
                <a:solidFill>
                  <a:schemeClr val="tx1"/>
                </a:solidFill>
                <a:latin typeface="+mn-lt"/>
                <a:ea typeface="+mn-ea"/>
                <a:cs typeface="+mn-cs"/>
              </a:defRPr>
            </a:lvl2pPr>
            <a:lvl3pPr marL="1071563" indent="-173038" algn="l" defTabSz="914400" rtl="0" eaLnBrk="1" latinLnBrk="0" hangingPunct="1">
              <a:spcBef>
                <a:spcPts val="0"/>
              </a:spcBef>
              <a:spcAft>
                <a:spcPts val="400"/>
              </a:spcAft>
              <a:buSzPct val="130000"/>
              <a:buFont typeface="Arial" pitchFamily="34" charset="0"/>
              <a:buChar char="•"/>
              <a:defRPr sz="1400" kern="1200">
                <a:solidFill>
                  <a:schemeClr val="tx1"/>
                </a:solidFill>
                <a:latin typeface="+mn-lt"/>
                <a:ea typeface="+mn-ea"/>
                <a:cs typeface="+mn-cs"/>
              </a:defRPr>
            </a:lvl3pPr>
            <a:lvl4pPr marL="1520825" indent="-174625" algn="l" defTabSz="914400" rtl="0" eaLnBrk="1" latinLnBrk="0" hangingPunct="1">
              <a:spcBef>
                <a:spcPts val="0"/>
              </a:spcBef>
              <a:spcAft>
                <a:spcPts val="400"/>
              </a:spcAft>
              <a:buSzPct val="130000"/>
              <a:buFont typeface="Calibri" pitchFamily="34" charset="0"/>
              <a:buChar char="-"/>
              <a:defRPr sz="1400" kern="1200" baseline="0">
                <a:solidFill>
                  <a:schemeClr val="tx1"/>
                </a:solidFill>
                <a:latin typeface="+mn-lt"/>
                <a:ea typeface="+mn-ea"/>
                <a:cs typeface="+mn-cs"/>
              </a:defRPr>
            </a:lvl4pPr>
            <a:lvl5pPr marL="1970088" indent="-174625" algn="l" defTabSz="914400" rtl="0" eaLnBrk="1" latinLnBrk="0" hangingPunct="1">
              <a:spcBef>
                <a:spcPts val="0"/>
              </a:spcBef>
              <a:spcAft>
                <a:spcPts val="400"/>
              </a:spcAft>
              <a:buSzPct val="130000"/>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lnSpc>
                <a:spcPts val="1400"/>
              </a:lnSpc>
            </a:pPr>
            <a:r>
              <a:rPr lang="fi-FI" sz="1400" dirty="0"/>
              <a:t>Palvelusektorin (suurin toimiala) kehitys sukelsi koronavuonna 2020, mutta on ollut myönteisin viime vuosina.</a:t>
            </a:r>
          </a:p>
          <a:p>
            <a:pPr>
              <a:lnSpc>
                <a:spcPts val="1400"/>
              </a:lnSpc>
            </a:pPr>
            <a:r>
              <a:rPr lang="fi-FI" sz="1400" dirty="0"/>
              <a:t>Rakentamisen kehitys kääntyi laskuun v. 2022 alussa ja lasku on jatkunut voimakkaana v. 2023.</a:t>
            </a:r>
            <a:br>
              <a:rPr lang="fi-FI" sz="1400" dirty="0"/>
            </a:br>
            <a:r>
              <a:rPr lang="en-GB" sz="1400" dirty="0" err="1"/>
              <a:t>Kaupan</a:t>
            </a:r>
            <a:r>
              <a:rPr lang="en-GB" sz="1400" dirty="0"/>
              <a:t> </a:t>
            </a:r>
            <a:r>
              <a:rPr lang="en-GB" sz="1400" dirty="0" err="1"/>
              <a:t>liikevaihto</a:t>
            </a:r>
            <a:r>
              <a:rPr lang="en-GB" sz="1400" dirty="0"/>
              <a:t> on </a:t>
            </a:r>
            <a:r>
              <a:rPr lang="en-GB" sz="1400" dirty="0" err="1"/>
              <a:t>laskenut</a:t>
            </a:r>
            <a:r>
              <a:rPr lang="en-GB" sz="1400" dirty="0"/>
              <a:t> </a:t>
            </a:r>
            <a:r>
              <a:rPr lang="en-GB" sz="1400" dirty="0" err="1"/>
              <a:t>vuoden</a:t>
            </a:r>
            <a:r>
              <a:rPr lang="en-GB" sz="1400" dirty="0"/>
              <a:t> 2021 </a:t>
            </a:r>
            <a:r>
              <a:rPr lang="en-GB" sz="1400" dirty="0" err="1"/>
              <a:t>alusta</a:t>
            </a:r>
            <a:r>
              <a:rPr lang="en-GB" sz="1400" dirty="0"/>
              <a:t> </a:t>
            </a:r>
            <a:r>
              <a:rPr lang="en-GB" sz="1400" dirty="0" err="1"/>
              <a:t>ja</a:t>
            </a:r>
            <a:r>
              <a:rPr lang="en-GB" sz="1400" dirty="0"/>
              <a:t> </a:t>
            </a:r>
            <a:r>
              <a:rPr lang="en-GB" sz="1400" dirty="0" err="1"/>
              <a:t>pysynyt</a:t>
            </a:r>
            <a:r>
              <a:rPr lang="en-GB" sz="1400" dirty="0"/>
              <a:t> </a:t>
            </a:r>
            <a:r>
              <a:rPr lang="en-GB" sz="1400" dirty="0" err="1"/>
              <a:t>matalalla</a:t>
            </a:r>
            <a:r>
              <a:rPr lang="en-GB" sz="1400" dirty="0"/>
              <a:t> </a:t>
            </a:r>
            <a:r>
              <a:rPr lang="en-GB" sz="1400" dirty="0" err="1"/>
              <a:t>vuoden</a:t>
            </a:r>
            <a:r>
              <a:rPr lang="en-GB" sz="1400" dirty="0"/>
              <a:t> 2022 </a:t>
            </a:r>
            <a:r>
              <a:rPr lang="en-GB" sz="1400" dirty="0" err="1"/>
              <a:t>keväästä</a:t>
            </a:r>
            <a:r>
              <a:rPr lang="en-GB" sz="1400" dirty="0"/>
              <a:t>, </a:t>
            </a:r>
            <a:r>
              <a:rPr lang="en-GB" sz="1400" dirty="0" err="1"/>
              <a:t>taustalla</a:t>
            </a:r>
            <a:r>
              <a:rPr lang="en-GB" sz="1400" dirty="0"/>
              <a:t> </a:t>
            </a:r>
            <a:r>
              <a:rPr lang="en-GB" sz="1400" dirty="0" err="1"/>
              <a:t>hintojen</a:t>
            </a:r>
            <a:r>
              <a:rPr lang="en-GB" sz="1400" dirty="0"/>
              <a:t> </a:t>
            </a:r>
            <a:r>
              <a:rPr lang="en-GB" sz="1400" dirty="0" err="1"/>
              <a:t>nousu</a:t>
            </a:r>
            <a:r>
              <a:rPr lang="en-GB" sz="1400" dirty="0"/>
              <a:t> </a:t>
            </a:r>
            <a:r>
              <a:rPr lang="en-GB" sz="1400" dirty="0" err="1"/>
              <a:t>ja</a:t>
            </a:r>
            <a:r>
              <a:rPr lang="en-GB" sz="1400" dirty="0"/>
              <a:t> </a:t>
            </a:r>
            <a:r>
              <a:rPr lang="en-GB" sz="1400" dirty="0" err="1"/>
              <a:t>kuluttajien</a:t>
            </a:r>
            <a:r>
              <a:rPr lang="en-GB" sz="1400" dirty="0"/>
              <a:t> </a:t>
            </a:r>
            <a:r>
              <a:rPr lang="en-GB" sz="1400" dirty="0" err="1"/>
              <a:t>heikko</a:t>
            </a:r>
            <a:r>
              <a:rPr lang="en-GB" sz="1400" dirty="0"/>
              <a:t> </a:t>
            </a:r>
            <a:r>
              <a:rPr lang="en-GB" sz="1400" dirty="0" err="1"/>
              <a:t>ostovoima</a:t>
            </a:r>
            <a:r>
              <a:rPr lang="en-GB" sz="1400" dirty="0"/>
              <a:t>.</a:t>
            </a:r>
          </a:p>
          <a:p>
            <a:pPr>
              <a:lnSpc>
                <a:spcPts val="1400"/>
              </a:lnSpc>
            </a:pPr>
            <a:r>
              <a:rPr lang="en-GB" sz="1400" dirty="0" err="1"/>
              <a:t>Myös</a:t>
            </a:r>
            <a:r>
              <a:rPr lang="en-GB" sz="1400" dirty="0"/>
              <a:t> </a:t>
            </a:r>
            <a:r>
              <a:rPr lang="en-GB" sz="1400" dirty="0" err="1"/>
              <a:t>teollisuuden</a:t>
            </a:r>
            <a:r>
              <a:rPr lang="en-GB" sz="1400" dirty="0"/>
              <a:t> </a:t>
            </a:r>
            <a:r>
              <a:rPr lang="en-GB" sz="1400" dirty="0" err="1"/>
              <a:t>liikevaihdon</a:t>
            </a:r>
            <a:r>
              <a:rPr lang="en-GB" sz="1400" dirty="0"/>
              <a:t> </a:t>
            </a:r>
            <a:r>
              <a:rPr lang="en-GB" sz="1400" dirty="0" err="1"/>
              <a:t>määrä</a:t>
            </a:r>
            <a:r>
              <a:rPr lang="en-GB" sz="1400" dirty="0"/>
              <a:t> on </a:t>
            </a:r>
            <a:r>
              <a:rPr lang="en-GB" sz="1400" dirty="0" err="1"/>
              <a:t>laskussa</a:t>
            </a:r>
            <a:r>
              <a:rPr lang="en-GB" sz="1400" dirty="0"/>
              <a:t>.</a:t>
            </a:r>
          </a:p>
        </p:txBody>
      </p:sp>
    </p:spTree>
    <p:extLst>
      <p:ext uri="{BB962C8B-B14F-4D97-AF65-F5344CB8AC3E}">
        <p14:creationId xmlns:p14="http://schemas.microsoft.com/office/powerpoint/2010/main" val="267862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E04996A-202A-066A-E387-1687179BCEC0}"/>
              </a:ext>
            </a:extLst>
          </p:cNvPr>
          <p:cNvSpPr>
            <a:spLocks noGrp="1"/>
          </p:cNvSpPr>
          <p:nvPr>
            <p:ph type="title"/>
          </p:nvPr>
        </p:nvSpPr>
        <p:spPr>
          <a:xfrm>
            <a:off x="624418" y="-27459"/>
            <a:ext cx="10972800" cy="1152525"/>
          </a:xfrm>
        </p:spPr>
        <p:txBody>
          <a:bodyPr/>
          <a:lstStyle/>
          <a:p>
            <a:r>
              <a:rPr lang="fi-FI" dirty="0"/>
              <a:t>Eri toimialojen ja kuluttajien luottamus tulevaan</a:t>
            </a:r>
            <a:br>
              <a:rPr lang="fi-FI" dirty="0"/>
            </a:br>
            <a:r>
              <a:rPr lang="fi-FI" dirty="0"/>
              <a:t>-rakentamisen luottamus on heikoin</a:t>
            </a:r>
            <a:endParaRPr lang="en-GB" dirty="0"/>
          </a:p>
        </p:txBody>
      </p:sp>
      <p:sp>
        <p:nvSpPr>
          <p:cNvPr id="3" name="Päivämäärän paikkamerkki 2">
            <a:extLst>
              <a:ext uri="{FF2B5EF4-FFF2-40B4-BE49-F238E27FC236}">
                <a16:creationId xmlns:a16="http://schemas.microsoft.com/office/drawing/2014/main" id="{87E613E7-7E9C-8E4B-B347-C99AB9C0A854}"/>
              </a:ext>
            </a:extLst>
          </p:cNvPr>
          <p:cNvSpPr>
            <a:spLocks noGrp="1"/>
          </p:cNvSpPr>
          <p:nvPr>
            <p:ph type="dt" sz="half" idx="10"/>
          </p:nvPr>
        </p:nvSpPr>
        <p:spPr/>
        <p:txBody>
          <a:bodyPr/>
          <a:lstStyle/>
          <a:p>
            <a:r>
              <a:rPr lang="en-US" noProof="0"/>
              <a:t>1.11.2023</a:t>
            </a:r>
            <a:endParaRPr lang="en-US" noProof="0" dirty="0"/>
          </a:p>
        </p:txBody>
      </p:sp>
      <p:sp>
        <p:nvSpPr>
          <p:cNvPr id="4" name="Alatunnisteen paikkamerkki 3">
            <a:extLst>
              <a:ext uri="{FF2B5EF4-FFF2-40B4-BE49-F238E27FC236}">
                <a16:creationId xmlns:a16="http://schemas.microsoft.com/office/drawing/2014/main" id="{84F95ADC-AAB8-5004-E4AA-7510D6D32DED}"/>
              </a:ext>
            </a:extLst>
          </p:cNvPr>
          <p:cNvSpPr>
            <a:spLocks noGrp="1"/>
          </p:cNvSpPr>
          <p:nvPr>
            <p:ph type="ftr" sz="quarter" idx="11"/>
          </p:nvPr>
        </p:nvSpPr>
        <p:spPr/>
        <p:txBody>
          <a:bodyPr/>
          <a:lstStyle/>
          <a:p>
            <a:r>
              <a:rPr lang="fi-FI" noProof="0"/>
              <a:t>Rakentamisen suhdannenäkymät, Pekka Pajakkala</a:t>
            </a:r>
            <a:endParaRPr lang="en-US" noProof="0" dirty="0"/>
          </a:p>
        </p:txBody>
      </p:sp>
      <p:sp>
        <p:nvSpPr>
          <p:cNvPr id="5" name="Dian numeron paikkamerkki 4">
            <a:extLst>
              <a:ext uri="{FF2B5EF4-FFF2-40B4-BE49-F238E27FC236}">
                <a16:creationId xmlns:a16="http://schemas.microsoft.com/office/drawing/2014/main" id="{D16C61C4-03BA-5842-9136-8B2FC55A8E8D}"/>
              </a:ext>
            </a:extLst>
          </p:cNvPr>
          <p:cNvSpPr>
            <a:spLocks noGrp="1"/>
          </p:cNvSpPr>
          <p:nvPr>
            <p:ph type="sldNum" sz="quarter" idx="12"/>
          </p:nvPr>
        </p:nvSpPr>
        <p:spPr/>
        <p:txBody>
          <a:bodyPr/>
          <a:lstStyle/>
          <a:p>
            <a:fld id="{18F57A71-91D3-4A55-B057-23E719EBC73D}" type="slidenum">
              <a:rPr lang="en-US" noProof="0" smtClean="0"/>
              <a:pPr/>
              <a:t>8</a:t>
            </a:fld>
            <a:endParaRPr lang="en-US" noProof="0"/>
          </a:p>
        </p:txBody>
      </p:sp>
      <p:sp>
        <p:nvSpPr>
          <p:cNvPr id="7" name="Sisällön paikkamerkki 6">
            <a:extLst>
              <a:ext uri="{FF2B5EF4-FFF2-40B4-BE49-F238E27FC236}">
                <a16:creationId xmlns:a16="http://schemas.microsoft.com/office/drawing/2014/main" id="{3624C1B6-9349-9374-78D8-5DB7DEBC75C6}"/>
              </a:ext>
            </a:extLst>
          </p:cNvPr>
          <p:cNvSpPr>
            <a:spLocks noGrp="1"/>
          </p:cNvSpPr>
          <p:nvPr>
            <p:ph sz="half" idx="13"/>
          </p:nvPr>
        </p:nvSpPr>
        <p:spPr>
          <a:xfrm>
            <a:off x="10200456" y="2852936"/>
            <a:ext cx="1381944" cy="2593006"/>
          </a:xfrm>
        </p:spPr>
        <p:txBody>
          <a:bodyPr/>
          <a:lstStyle/>
          <a:p>
            <a:r>
              <a:rPr lang="fi-FI" sz="1600" dirty="0"/>
              <a:t>Palvelut</a:t>
            </a:r>
          </a:p>
          <a:p>
            <a:r>
              <a:rPr lang="fi-FI" sz="1600" dirty="0">
                <a:solidFill>
                  <a:schemeClr val="accent6">
                    <a:lumMod val="50000"/>
                  </a:schemeClr>
                </a:solidFill>
              </a:rPr>
              <a:t>Kuluttajat</a:t>
            </a:r>
          </a:p>
          <a:p>
            <a:r>
              <a:rPr lang="fi-FI" sz="1600" dirty="0">
                <a:solidFill>
                  <a:srgbClr val="EC7829"/>
                </a:solidFill>
              </a:rPr>
              <a:t>Teollisuus</a:t>
            </a:r>
          </a:p>
          <a:p>
            <a:endParaRPr lang="fi-FI" sz="1600" dirty="0"/>
          </a:p>
          <a:p>
            <a:r>
              <a:rPr lang="fi-FI" sz="1600" dirty="0">
                <a:solidFill>
                  <a:schemeClr val="accent1"/>
                </a:solidFill>
              </a:rPr>
              <a:t>Rakentaminen</a:t>
            </a:r>
            <a:endParaRPr lang="en-GB" sz="1600" dirty="0">
              <a:solidFill>
                <a:schemeClr val="accent1"/>
              </a:solidFill>
            </a:endParaRPr>
          </a:p>
        </p:txBody>
      </p:sp>
      <p:pic>
        <p:nvPicPr>
          <p:cNvPr id="9" name="Kuva 8">
            <a:extLst>
              <a:ext uri="{FF2B5EF4-FFF2-40B4-BE49-F238E27FC236}">
                <a16:creationId xmlns:a16="http://schemas.microsoft.com/office/drawing/2014/main" id="{EBDFC114-3A35-0383-228F-D7266DE9F87E}"/>
              </a:ext>
            </a:extLst>
          </p:cNvPr>
          <p:cNvPicPr>
            <a:picLocks noChangeAspect="1"/>
          </p:cNvPicPr>
          <p:nvPr/>
        </p:nvPicPr>
        <p:blipFill>
          <a:blip r:embed="rId2"/>
          <a:stretch>
            <a:fillRect/>
          </a:stretch>
        </p:blipFill>
        <p:spPr>
          <a:xfrm>
            <a:off x="1131494" y="737382"/>
            <a:ext cx="9603964" cy="5571814"/>
          </a:xfrm>
          <a:prstGeom prst="rect">
            <a:avLst/>
          </a:prstGeom>
        </p:spPr>
      </p:pic>
    </p:spTree>
    <p:extLst>
      <p:ext uri="{BB962C8B-B14F-4D97-AF65-F5344CB8AC3E}">
        <p14:creationId xmlns:p14="http://schemas.microsoft.com/office/powerpoint/2010/main" val="1708787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661108F-28E9-80F8-51E0-D7ABA3013DAA}"/>
              </a:ext>
            </a:extLst>
          </p:cNvPr>
          <p:cNvSpPr>
            <a:spLocks noGrp="1"/>
          </p:cNvSpPr>
          <p:nvPr>
            <p:ph type="title"/>
          </p:nvPr>
        </p:nvSpPr>
        <p:spPr>
          <a:xfrm>
            <a:off x="421904" y="255417"/>
            <a:ext cx="11323609" cy="1152525"/>
          </a:xfrm>
        </p:spPr>
        <p:txBody>
          <a:bodyPr/>
          <a:lstStyle/>
          <a:p>
            <a:r>
              <a:rPr lang="fi-FI" dirty="0"/>
              <a:t>Kuluttajien asuntoihin liittyvät aikomukset kohenivat hieman lokakuussa 2023</a:t>
            </a:r>
            <a:endParaRPr lang="en-GB" dirty="0"/>
          </a:p>
        </p:txBody>
      </p:sp>
      <p:sp>
        <p:nvSpPr>
          <p:cNvPr id="4" name="Päivämäärän paikkamerkki 3">
            <a:extLst>
              <a:ext uri="{FF2B5EF4-FFF2-40B4-BE49-F238E27FC236}">
                <a16:creationId xmlns:a16="http://schemas.microsoft.com/office/drawing/2014/main" id="{76ED49CB-BA0F-F79C-3E2F-51BCBAD203CF}"/>
              </a:ext>
            </a:extLst>
          </p:cNvPr>
          <p:cNvSpPr>
            <a:spLocks noGrp="1"/>
          </p:cNvSpPr>
          <p:nvPr>
            <p:ph type="dt" sz="half" idx="10"/>
          </p:nvPr>
        </p:nvSpPr>
        <p:spPr>
          <a:xfrm>
            <a:off x="1103446" y="6309320"/>
            <a:ext cx="1056117" cy="215900"/>
          </a:xfrm>
          <a:prstGeom prst="rect">
            <a:avLst/>
          </a:prstGeom>
        </p:spPr>
        <p:txBody>
          <a:bodyPr vert="horz" lIns="91440" tIns="7200" rIns="91440" bIns="7200" rtlCol="0" anchor="b" anchorCtr="0"/>
          <a:lstStyle>
            <a:defPPr>
              <a:defRPr lang="fi-FI"/>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1.11.2023</a:t>
            </a:r>
            <a:endParaRPr lang="en-US" dirty="0"/>
          </a:p>
        </p:txBody>
      </p:sp>
      <p:sp>
        <p:nvSpPr>
          <p:cNvPr id="5" name="Alatunnisteen paikkamerkki 4">
            <a:extLst>
              <a:ext uri="{FF2B5EF4-FFF2-40B4-BE49-F238E27FC236}">
                <a16:creationId xmlns:a16="http://schemas.microsoft.com/office/drawing/2014/main" id="{91ADEB45-3382-8D77-3518-F9CCE5341B69}"/>
              </a:ext>
            </a:extLst>
          </p:cNvPr>
          <p:cNvSpPr>
            <a:spLocks noGrp="1"/>
          </p:cNvSpPr>
          <p:nvPr>
            <p:ph type="ftr" sz="quarter" idx="11"/>
          </p:nvPr>
        </p:nvSpPr>
        <p:spPr/>
        <p:txBody>
          <a:bodyPr/>
          <a:lstStyle/>
          <a:p>
            <a:r>
              <a:rPr lang="fi-FI"/>
              <a:t>Rakentamisen suhdannenäkymät, Pekka Pajakkala</a:t>
            </a:r>
            <a:endParaRPr lang="en-US" dirty="0"/>
          </a:p>
        </p:txBody>
      </p:sp>
      <p:sp>
        <p:nvSpPr>
          <p:cNvPr id="6" name="Dian numeron paikkamerkki 5">
            <a:extLst>
              <a:ext uri="{FF2B5EF4-FFF2-40B4-BE49-F238E27FC236}">
                <a16:creationId xmlns:a16="http://schemas.microsoft.com/office/drawing/2014/main" id="{D58A2C62-C35A-9690-84D2-3A20C584FE1A}"/>
              </a:ext>
            </a:extLst>
          </p:cNvPr>
          <p:cNvSpPr>
            <a:spLocks noGrp="1"/>
          </p:cNvSpPr>
          <p:nvPr>
            <p:ph type="sldNum" sz="quarter" idx="12"/>
          </p:nvPr>
        </p:nvSpPr>
        <p:spPr/>
        <p:txBody>
          <a:bodyPr/>
          <a:lstStyle/>
          <a:p>
            <a:fld id="{18F57A71-91D3-4A55-B057-23E719EBC73D}" type="slidenum">
              <a:rPr lang="en-US" noProof="0" smtClean="0"/>
              <a:pPr/>
              <a:t>9</a:t>
            </a:fld>
            <a:endParaRPr lang="en-US" noProof="0"/>
          </a:p>
        </p:txBody>
      </p:sp>
      <p:pic>
        <p:nvPicPr>
          <p:cNvPr id="11" name="Kuva 10">
            <a:extLst>
              <a:ext uri="{FF2B5EF4-FFF2-40B4-BE49-F238E27FC236}">
                <a16:creationId xmlns:a16="http://schemas.microsoft.com/office/drawing/2014/main" id="{6DFFE87D-8C7A-77E3-F9B0-472739F3B7D8}"/>
              </a:ext>
            </a:extLst>
          </p:cNvPr>
          <p:cNvPicPr>
            <a:picLocks noChangeAspect="1"/>
          </p:cNvPicPr>
          <p:nvPr/>
        </p:nvPicPr>
        <p:blipFill>
          <a:blip r:embed="rId2"/>
          <a:stretch>
            <a:fillRect/>
          </a:stretch>
        </p:blipFill>
        <p:spPr>
          <a:xfrm>
            <a:off x="369547" y="1368317"/>
            <a:ext cx="10406973" cy="4364939"/>
          </a:xfrm>
          <a:prstGeom prst="rect">
            <a:avLst/>
          </a:prstGeom>
        </p:spPr>
      </p:pic>
      <p:pic>
        <p:nvPicPr>
          <p:cNvPr id="7" name="Kuva 6">
            <a:extLst>
              <a:ext uri="{FF2B5EF4-FFF2-40B4-BE49-F238E27FC236}">
                <a16:creationId xmlns:a16="http://schemas.microsoft.com/office/drawing/2014/main" id="{E56A0F5C-6304-A339-616D-F2C953764694}"/>
              </a:ext>
            </a:extLst>
          </p:cNvPr>
          <p:cNvPicPr>
            <a:picLocks noChangeAspect="1"/>
          </p:cNvPicPr>
          <p:nvPr/>
        </p:nvPicPr>
        <p:blipFill>
          <a:blip r:embed="rId3"/>
          <a:stretch>
            <a:fillRect/>
          </a:stretch>
        </p:blipFill>
        <p:spPr>
          <a:xfrm>
            <a:off x="4580608" y="3429000"/>
            <a:ext cx="79351" cy="1357781"/>
          </a:xfrm>
          <a:prstGeom prst="rect">
            <a:avLst/>
          </a:prstGeom>
        </p:spPr>
      </p:pic>
      <p:pic>
        <p:nvPicPr>
          <p:cNvPr id="13" name="Kuva 12">
            <a:extLst>
              <a:ext uri="{FF2B5EF4-FFF2-40B4-BE49-F238E27FC236}">
                <a16:creationId xmlns:a16="http://schemas.microsoft.com/office/drawing/2014/main" id="{6C7CA573-B561-A760-8188-6AB4513A3442}"/>
              </a:ext>
            </a:extLst>
          </p:cNvPr>
          <p:cNvPicPr>
            <a:picLocks noChangeAspect="1"/>
          </p:cNvPicPr>
          <p:nvPr/>
        </p:nvPicPr>
        <p:blipFill>
          <a:blip r:embed="rId4"/>
          <a:stretch>
            <a:fillRect/>
          </a:stretch>
        </p:blipFill>
        <p:spPr>
          <a:xfrm>
            <a:off x="9868993" y="3578470"/>
            <a:ext cx="76939" cy="1231018"/>
          </a:xfrm>
          <a:prstGeom prst="rect">
            <a:avLst/>
          </a:prstGeom>
        </p:spPr>
      </p:pic>
      <p:pic>
        <p:nvPicPr>
          <p:cNvPr id="8" name="Kuva 7">
            <a:extLst>
              <a:ext uri="{FF2B5EF4-FFF2-40B4-BE49-F238E27FC236}">
                <a16:creationId xmlns:a16="http://schemas.microsoft.com/office/drawing/2014/main" id="{F62A1F25-2980-5795-E580-04BE408CA88E}"/>
              </a:ext>
            </a:extLst>
          </p:cNvPr>
          <p:cNvPicPr>
            <a:picLocks noChangeAspect="1"/>
          </p:cNvPicPr>
          <p:nvPr/>
        </p:nvPicPr>
        <p:blipFill>
          <a:blip r:embed="rId3"/>
          <a:stretch>
            <a:fillRect/>
          </a:stretch>
        </p:blipFill>
        <p:spPr>
          <a:xfrm>
            <a:off x="4702519" y="3390901"/>
            <a:ext cx="82134" cy="1405406"/>
          </a:xfrm>
          <a:prstGeom prst="rect">
            <a:avLst/>
          </a:prstGeom>
        </p:spPr>
      </p:pic>
      <p:pic>
        <p:nvPicPr>
          <p:cNvPr id="9" name="Kuva 8">
            <a:extLst>
              <a:ext uri="{FF2B5EF4-FFF2-40B4-BE49-F238E27FC236}">
                <a16:creationId xmlns:a16="http://schemas.microsoft.com/office/drawing/2014/main" id="{E12DF6A1-3F1D-BB88-1498-23E439D1C8A2}"/>
              </a:ext>
            </a:extLst>
          </p:cNvPr>
          <p:cNvPicPr>
            <a:picLocks noChangeAspect="1"/>
          </p:cNvPicPr>
          <p:nvPr/>
        </p:nvPicPr>
        <p:blipFill>
          <a:blip r:embed="rId4"/>
          <a:stretch>
            <a:fillRect/>
          </a:stretch>
        </p:blipFill>
        <p:spPr>
          <a:xfrm>
            <a:off x="9983476" y="3501008"/>
            <a:ext cx="81781" cy="1308480"/>
          </a:xfrm>
          <a:prstGeom prst="rect">
            <a:avLst/>
          </a:prstGeom>
        </p:spPr>
      </p:pic>
    </p:spTree>
    <p:extLst>
      <p:ext uri="{BB962C8B-B14F-4D97-AF65-F5344CB8AC3E}">
        <p14:creationId xmlns:p14="http://schemas.microsoft.com/office/powerpoint/2010/main" val="344855574"/>
      </p:ext>
    </p:extLst>
  </p:cSld>
  <p:clrMapOvr>
    <a:masterClrMapping/>
  </p:clrMapOvr>
</p:sld>
</file>

<file path=ppt/theme/theme1.xml><?xml version="1.0" encoding="utf-8"?>
<a:theme xmlns:a="http://schemas.openxmlformats.org/drawingml/2006/main" name="Forecon">
  <a:themeElements>
    <a:clrScheme name="Forecon">
      <a:dk1>
        <a:sysClr val="windowText" lastClr="000000"/>
      </a:dk1>
      <a:lt1>
        <a:sysClr val="window" lastClr="FFFFFF"/>
      </a:lt1>
      <a:dk2>
        <a:srgbClr val="70767A"/>
      </a:dk2>
      <a:lt2>
        <a:srgbClr val="DBDADC"/>
      </a:lt2>
      <a:accent1>
        <a:srgbClr val="1F7BB6"/>
      </a:accent1>
      <a:accent2>
        <a:srgbClr val="70767A"/>
      </a:accent2>
      <a:accent3>
        <a:srgbClr val="DBDADC"/>
      </a:accent3>
      <a:accent4>
        <a:srgbClr val="36A9E1"/>
      </a:accent4>
      <a:accent5>
        <a:srgbClr val="CBEA93"/>
      </a:accent5>
      <a:accent6>
        <a:srgbClr val="A3E777"/>
      </a:accent6>
      <a:hlink>
        <a:srgbClr val="1F7BB6"/>
      </a:hlink>
      <a:folHlink>
        <a:srgbClr val="70767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400" dirty="0" smtClean="0"/>
        </a:defPPr>
      </a:lstStyle>
    </a:txDef>
  </a:objectDefaults>
  <a:extraClrSchemeLst/>
</a:theme>
</file>

<file path=ppt/theme/theme2.xml><?xml version="1.0" encoding="utf-8"?>
<a:theme xmlns:a="http://schemas.openxmlformats.org/drawingml/2006/main" name="Office Theme">
  <a:themeElements>
    <a:clrScheme name="Elematic">
      <a:dk1>
        <a:sysClr val="windowText" lastClr="000000"/>
      </a:dk1>
      <a:lt1>
        <a:sysClr val="window" lastClr="FFFFFF"/>
      </a:lt1>
      <a:dk2>
        <a:srgbClr val="70767A"/>
      </a:dk2>
      <a:lt2>
        <a:srgbClr val="DBDADC"/>
      </a:lt2>
      <a:accent1>
        <a:srgbClr val="89BB36"/>
      </a:accent1>
      <a:accent2>
        <a:srgbClr val="70767A"/>
      </a:accent2>
      <a:accent3>
        <a:srgbClr val="DBDADC"/>
      </a:accent3>
      <a:accent4>
        <a:srgbClr val="4D71C6"/>
      </a:accent4>
      <a:accent5>
        <a:srgbClr val="A8306B"/>
      </a:accent5>
      <a:accent6>
        <a:srgbClr val="FFC000"/>
      </a:accent6>
      <a:hlink>
        <a:srgbClr val="89BB36"/>
      </a:hlink>
      <a:folHlink>
        <a:srgbClr val="70767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Elematic">
      <a:dk1>
        <a:sysClr val="windowText" lastClr="000000"/>
      </a:dk1>
      <a:lt1>
        <a:sysClr val="window" lastClr="FFFFFF"/>
      </a:lt1>
      <a:dk2>
        <a:srgbClr val="70767A"/>
      </a:dk2>
      <a:lt2>
        <a:srgbClr val="DBDADC"/>
      </a:lt2>
      <a:accent1>
        <a:srgbClr val="89BB36"/>
      </a:accent1>
      <a:accent2>
        <a:srgbClr val="70767A"/>
      </a:accent2>
      <a:accent3>
        <a:srgbClr val="DBDADC"/>
      </a:accent3>
      <a:accent4>
        <a:srgbClr val="4D71C6"/>
      </a:accent4>
      <a:accent5>
        <a:srgbClr val="A8306B"/>
      </a:accent5>
      <a:accent6>
        <a:srgbClr val="FFC000"/>
      </a:accent6>
      <a:hlink>
        <a:srgbClr val="89BB36"/>
      </a:hlink>
      <a:folHlink>
        <a:srgbClr val="70767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1de6643-f6a4-45ec-aa38-4d7143a523ef">
      <Terms xmlns="http://schemas.microsoft.com/office/infopath/2007/PartnerControls"/>
    </lcf76f155ced4ddcb4097134ff3c332f>
    <TaxCatchAll xmlns="ffbdf9bf-e3e0-4aa8-86ae-96ed03841bf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BC6B2B865F30AE4588B2F3E7BABEFCCE" ma:contentTypeVersion="17" ma:contentTypeDescription="Luo uusi asiakirja." ma:contentTypeScope="" ma:versionID="c2b61db5fb4e0d62315050850a33b70e">
  <xsd:schema xmlns:xsd="http://www.w3.org/2001/XMLSchema" xmlns:xs="http://www.w3.org/2001/XMLSchema" xmlns:p="http://schemas.microsoft.com/office/2006/metadata/properties" xmlns:ns2="c1de6643-f6a4-45ec-aa38-4d7143a523ef" xmlns:ns3="ffbdf9bf-e3e0-4aa8-86ae-96ed03841bfd" targetNamespace="http://schemas.microsoft.com/office/2006/metadata/properties" ma:root="true" ma:fieldsID="fbbafbfb5f12367019de756079d90b98" ns2:_="" ns3:_="">
    <xsd:import namespace="c1de6643-f6a4-45ec-aa38-4d7143a523ef"/>
    <xsd:import namespace="ffbdf9bf-e3e0-4aa8-86ae-96ed03841bf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de6643-f6a4-45ec-aa38-4d7143a523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Kuvien tunnisteet" ma:readOnly="false" ma:fieldId="{5cf76f15-5ced-4ddc-b409-7134ff3c332f}" ma:taxonomyMulti="true" ma:sspId="0993a77c-346a-4936-94a6-9d75931ce83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fbdf9bf-e3e0-4aa8-86ae-96ed03841bfd"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c3393fd4-35d7-41cc-b5b9-c9004ddbe632}" ma:internalName="TaxCatchAll" ma:showField="CatchAllData" ma:web="ffbdf9bf-e3e0-4aa8-86ae-96ed03841bfd">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3763DB-90C1-4C0C-9C1C-B91037B3C3BB}">
  <ds:schemaRefs>
    <ds:schemaRef ds:uri="http://schemas.microsoft.com/office/2006/documentManagement/types"/>
    <ds:schemaRef ds:uri="47f55391-3859-4bc6-8f9f-75b4b52e2fbd"/>
    <ds:schemaRef ds:uri="http://purl.org/dc/elements/1.1/"/>
    <ds:schemaRef ds:uri="http://schemas.microsoft.com/office/infopath/2007/PartnerControls"/>
    <ds:schemaRef ds:uri="http://purl.org/dc/dcmitype/"/>
    <ds:schemaRef ds:uri="http://www.w3.org/XML/1998/namespace"/>
    <ds:schemaRef ds:uri="http://schemas.openxmlformats.org/package/2006/metadata/core-properties"/>
    <ds:schemaRef ds:uri="http://purl.org/dc/terms/"/>
    <ds:schemaRef ds:uri="http://schemas.microsoft.com/sharepoint/v3"/>
    <ds:schemaRef ds:uri="http://schemas.microsoft.com/office/2006/metadata/properties"/>
  </ds:schemaRefs>
</ds:datastoreItem>
</file>

<file path=customXml/itemProps2.xml><?xml version="1.0" encoding="utf-8"?>
<ds:datastoreItem xmlns:ds="http://schemas.openxmlformats.org/officeDocument/2006/customXml" ds:itemID="{9B3AE427-75B3-4790-9D7F-E1D61E82AF06}"/>
</file>

<file path=customXml/itemProps3.xml><?xml version="1.0" encoding="utf-8"?>
<ds:datastoreItem xmlns:ds="http://schemas.openxmlformats.org/officeDocument/2006/customXml" ds:itemID="{34E7C0E8-8629-44A0-AE37-EB4D4DE12A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44769</TotalTime>
  <Words>3237</Words>
  <Application>Microsoft Office PowerPoint</Application>
  <PresentationFormat>Laajakuva</PresentationFormat>
  <Paragraphs>474</Paragraphs>
  <Slides>43</Slides>
  <Notes>20</Notes>
  <HiddenSlides>0</HiddenSlides>
  <MMClips>0</MMClips>
  <ScaleCrop>false</ScaleCrop>
  <HeadingPairs>
    <vt:vector size="8" baseType="variant">
      <vt:variant>
        <vt:lpstr>Käytetyt fontit</vt:lpstr>
      </vt:variant>
      <vt:variant>
        <vt:i4>10</vt:i4>
      </vt:variant>
      <vt:variant>
        <vt:lpstr>Teema</vt:lpstr>
      </vt:variant>
      <vt:variant>
        <vt:i4>1</vt:i4>
      </vt:variant>
      <vt:variant>
        <vt:lpstr>Linkit</vt:lpstr>
      </vt:variant>
      <vt:variant>
        <vt:i4>10</vt:i4>
      </vt:variant>
      <vt:variant>
        <vt:lpstr>Dian otsikot</vt:lpstr>
      </vt:variant>
      <vt:variant>
        <vt:i4>43</vt:i4>
      </vt:variant>
    </vt:vector>
  </HeadingPairs>
  <TitlesOfParts>
    <vt:vector size="64" baseType="lpstr">
      <vt:lpstr>Arial</vt:lpstr>
      <vt:lpstr>AvenirNext LT Pro Bold</vt:lpstr>
      <vt:lpstr>Calibri</vt:lpstr>
      <vt:lpstr>IBM Plex Sans</vt:lpstr>
      <vt:lpstr>Open Sans</vt:lpstr>
      <vt:lpstr>Publico</vt:lpstr>
      <vt:lpstr>Times New Roman</vt:lpstr>
      <vt:lpstr>var(--d1)</vt:lpstr>
      <vt:lpstr>var(--dq)</vt:lpstr>
      <vt:lpstr>var(--yja-feed-listing-headings-font-family, myriad-pro-semi-condensed)</vt:lpstr>
      <vt:lpstr>Forecon</vt:lpstr>
      <vt:lpstr>file:///\\docunordic.net\shares\FI-Forecon\rte22\02%20Tilastotieto\Luotot\Kotitalousluotot.xlsx!kuvat%20aikasarja!%5bKotitalousluotot.xlsx%5dkuvat%20aikasarja%20Chart%201-3</vt:lpstr>
      <vt:lpstr>file:///\\docunordic.net\shares\FI-Forecon\rte22\05%20Projektit\Yleiset%20ennusteet\Kuvat\Rakentamisen%20arvo_Piirakkakuvat.xlsm!pylväät%202022€%20(3)</vt:lpstr>
      <vt:lpstr>file:///\\docunordic.net\shares\FI-Forecon\rte22\05%20Projektit\Yleiset%20ennusteet\Kuvat\Rakentamisen%20yleiset%20kuvat%202019.xlsx!kuvat_kaikki!%5bRakentamisen%20yleiset%20kuvat%202019.xlsx%5dkuvat_kaikki%20Chart%203</vt:lpstr>
      <vt:lpstr>file:///\\docunordic.net\shares\FI-Forecon\rte22\05%20Projektit\Yleiset%20ennusteet\Kuvat\Rakentamisen%20yleiset%20kuvat%202019.xlsx!kuvat_asunnot!%5bRakentamisen%20yleiset%20kuvat%202019.xlsx%5dkuvat_asunnot%20Chart%207</vt:lpstr>
      <vt:lpstr>file:///\\docunordic.net\shares\FI-Forecon\rte22\05%20Projektit\Yleiset%20ennusteet\Taulut\VolyymiTaulut.xlsx!Sheet1!R2C13:R12C17</vt:lpstr>
      <vt:lpstr>file:///\\docunordic.net\shares\FI-Forecon\rte22\05%20Projektit\Yleiset%20ennusteet\Kuvat\Rakentamisen%20yleiset%20kuvat%202019.xlsx!kuvat_toimitilat!%5bRakentamisen%20yleiset%20kuvat%202019.xlsx%5dkuvat_toimitilat%20Chart%205</vt:lpstr>
      <vt:lpstr>file:///\\docunordic.net\shares\FI-Forecon\rte22\05%20Projektit\Yleiset%20ennusteet\Kuvat\Rakentamisen%20yleiset%20kuvat%202019.xlsx!kuvat_liike!%5bRakentamisen%20yleiset%20kuvat%202019.xlsx%5dkuvat_liike%20Chart%2015</vt:lpstr>
      <vt:lpstr>file:///\\docunordic.net\shares\FI-Forecon\rte22\05%20Projektit\Yleiset%20ennusteet\Kuvat\Rakentamisen%20yleiset%20kuvat%202019.xlsx!kuvat_julkiset!%5bRakentamisen%20yleiset%20kuvat%202019.xlsx%5dkuvat_julkiset%20Chart%2013</vt:lpstr>
      <vt:lpstr>file:///\\docunordic.net\shares\FI-Forecon\rte22\05%20Projektit\Yleiset%20ennusteet\Kuvat\Rakentamisen%20yleiset%20kuvat%202019.xlsx!kuvat_t&amp;v!%5bRakentamisen%20yleiset%20kuvat%202019.xlsx%5dkuvat_t&amp;v%20Chart%208</vt:lpstr>
      <vt:lpstr>file:///\\docunordic.net\shares\FI-Forecon\rte22\05%20Projektit\Yleiset%20ennusteet\Kuvat\Rakentamisen%20yleiset%20kuvat%202019.xlsx!kuvat_t&amp;v!%5bRakentamisen%20yleiset%20kuvat%202019.xlsx%5dkuvat_t&amp;v%20Chart%2012</vt:lpstr>
      <vt:lpstr>rakentamisen suhdannenäkymät</vt:lpstr>
      <vt:lpstr>PowerPoint-esitys</vt:lpstr>
      <vt:lpstr>PowerPoint-esitys</vt:lpstr>
      <vt:lpstr>Rakentamisen suhdannenäkymät </vt:lpstr>
      <vt:lpstr>PowerPoint-esitys</vt:lpstr>
      <vt:lpstr>BKT kasvaa Ruotsissa Suomea nopeammin – Väestörakenne ja väestönkasvu tukevat Ruotsin BKT:n kasvua. Väestönkasvu Ruotsissa on nyt kaksinkertaista     Suomeen verrattuna. Myös Ruotsin työllisyysaste on Suomea korkeampi. – Maahanmuutto tukee sekä Suomen että Ruotsin väestönkehitystä ja työikäisen väestön kasvua</vt:lpstr>
      <vt:lpstr>PowerPoint-esitys</vt:lpstr>
      <vt:lpstr>Eri toimialojen ja kuluttajien luottamus tulevaan -rakentamisen luottamus on heikoin</vt:lpstr>
      <vt:lpstr>Kuluttajien asuntoihin liittyvät aikomukset kohenivat hieman lokakuussa 2023</vt:lpstr>
      <vt:lpstr>Rakentamisen suhdannenäkymät </vt:lpstr>
      <vt:lpstr>Rakentamisen määrän muutos 2023 EUROCONSTRUCT JUNE 2023</vt:lpstr>
      <vt:lpstr>Rakentamisen näkymät Euroopassa</vt:lpstr>
      <vt:lpstr>Rakentamisen näkymät Euroopassa - asuinrakentaminen vähenee eniten 2023 ja 2024 ja vetää myös koko rakentamisen miinukselle 2023 ja 2024 - MVR:n näkymät ovat parhaat, kasvua vuoteen 2025 </vt:lpstr>
      <vt:lpstr>Rakennusinvestointien osuus BKT:sta - ”Suomi panostaa seiniin.” - BKT-osuus v.2023 on edelleen korkea, vaikka investoinnit vähenevät yli 10 % 2023 - Euroopassa ja kehittyneissä maissa rakentamisen rooli kansantaloudessa on laskeva </vt:lpstr>
      <vt:lpstr>Rakentamisen määrä per BKT tai per capita eri sektoreilla  koko rakentaminen 2021        asuntorakentaminen 2022       toimitilarakentaminen 2022        maa- ja vesirakentaminen 2022</vt:lpstr>
      <vt:lpstr>Rakentamisen suhdannenäkymät </vt:lpstr>
      <vt:lpstr>Rakentamisen kokonaismäärä vuodesta 1960 - kiintein vuoden 2013 hinnoin, uudis+korjaus+infra - suhdannevaihtelut ovat suuret</vt:lpstr>
      <vt:lpstr>PowerPoint-esitys</vt:lpstr>
      <vt:lpstr>Talonrakentamisen arvo vuonna 2022 yhteensä 34,1 mrd. €</vt:lpstr>
      <vt:lpstr>Väestönkasvu suurimmissa seutukunnissa,  tuorein Q2 2023</vt:lpstr>
      <vt:lpstr>Nettomaahanmuutto on ollut v. 2022 ja 2023 tärkein väestönkasvua aiheuttava tekijä suurissa kaupungeissa - tuleeko sen kasvu jatkumaan? ja miten maahanmuuttajat näkyvät asuntojen kysynnässä?</vt:lpstr>
      <vt:lpstr>   Asuntomarkkinoilla jatkuvat ostajan markkinat  -käytettyjä kerrostaloasuntoja on tullut edelleen paljon myyntiin v. 2023, määrä ei ole enää kasvanut kesän jälkeen - koko maassa myynnissä on karkeasti ½ normaalivuoden määrä käytettyjä asuntoja, nykytasolla n. 1½ vuoden määrä - uusia kerrostaloasuntoja on myynnissä yli 11 000 kpl ja vuosimyynti on nykyisi tasolla 2 500 asuntoa =&gt; asuntokaupan tulee kiihtyä reippaasti, ennen kuin uusien asuntojen aloitukset lähtevät kasvuun =&gt; lokakuusta alkaen varainsiirtoveron alennus ja ensiasunnon ostajien verovapaus ovat vauhdittamassa kauppaa   </vt:lpstr>
      <vt:lpstr>Asuntomarkkinoilla jatkuvat vuokralaisen markkinat  - vuokra-asuntopula on poistunut nollakorkoaikana 2015…2022 - koko maan kasvusta 2/3on peräisin PKS:lta   </vt:lpstr>
      <vt:lpstr>PowerPoint-esitys</vt:lpstr>
      <vt:lpstr>Asuntojen hintojen lasku on kääntynyt pieneen kasvuun elokuussa 2023 - uusien ja vanhojen asuntojen hintaero on poikkeuksellisen suuri </vt:lpstr>
      <vt:lpstr>Vuokrien erotarkastelu ARA ja vapaarahoitteiset Q1 2023</vt:lpstr>
      <vt:lpstr>PowerPoint-esitys</vt:lpstr>
      <vt:lpstr>Asuntojen aloitusmäärät palaavat normaaliin nollakorkoajan päätyttyä – ensin normaalitason alle</vt:lpstr>
      <vt:lpstr>Asuntojen aloitusennusteet</vt:lpstr>
      <vt:lpstr>PowerPoint-esitys</vt:lpstr>
      <vt:lpstr>Suomi - Toimitilat eriteltynä</vt:lpstr>
      <vt:lpstr>PowerPoint-esitys</vt:lpstr>
      <vt:lpstr>EK:n dataikkuna: Vihreän siirtymän investoin­tiaikeet nousseet yli 200 miljardiin euroon - investoinnit painottuvat 2030-luvulle, ei vielä lähivuosille - investointeihin liittyy runsaasti rakentamista</vt:lpstr>
      <vt:lpstr>Nousseet korot sekä korkeat korjausrakentamisen ja kiinteistöjen ylläpidon kustannukset jarruttavat korjauksia</vt:lpstr>
      <vt:lpstr>Infrasektorin näkymät</vt:lpstr>
      <vt:lpstr>Rakentamisen määrä Suomessa 2021…2024</vt:lpstr>
      <vt:lpstr>Rakennuskustannusten vuosinousu on hidastunut vuoden 2023 aikana alle 2 %:n - tuotteiden hinnat ovat osin laskeneet</vt:lpstr>
      <vt:lpstr>Rakentamisen suhdannenäkymät </vt:lpstr>
      <vt:lpstr>Yhteenveto, talous</vt:lpstr>
      <vt:lpstr>Yhteenveto, Euroopan rakentaminen</vt:lpstr>
      <vt:lpstr>Yhteenveto, Suomen rakentaminen</vt:lpstr>
      <vt:lpstr>Mitä Suomessa voitaisiin tehdä rakentamisen tilanteen parantamiseksi</vt:lpstr>
      <vt:lpstr>Kiitos !</vt:lpstr>
    </vt:vector>
  </TitlesOfParts>
  <Manager/>
  <Company>Forecon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Forecon</dc:title>
  <dc:subject>PowerPoint-pohja</dc:subject>
  <dc:creator>Forecon Oy</dc:creator>
  <cp:keywords/>
  <dc:description/>
  <cp:lastModifiedBy>Pekka Pajakkala</cp:lastModifiedBy>
  <cp:revision>1195</cp:revision>
  <cp:lastPrinted>2018-03-29T11:59:50Z</cp:lastPrinted>
  <dcterms:created xsi:type="dcterms:W3CDTF">2012-03-23T11:06:26Z</dcterms:created>
  <dcterms:modified xsi:type="dcterms:W3CDTF">2023-11-01T07:29:36Z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0x0101009965EB85EEB1CF458C5BD1E5087541B5</vt:lpwstr>
  </property>
  <property fmtid="{D5CDD505-2E9C-101B-9397-08002B2CF9AE}" pid="3" name="Date">
    <vt:lpwstr>1204</vt:lpwstr>
  </property>
</Properties>
</file>